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5" r:id="rId1"/>
    <p:sldMasterId id="2147483676" r:id="rId2"/>
    <p:sldMasterId id="2147483677" r:id="rId3"/>
  </p:sldMasterIdLst>
  <p:notesMasterIdLst>
    <p:notesMasterId r:id="rId4"/>
  </p:notesMasterIdLst>
  <p:sldIdLst>
    <p:sldId id="256" r:id="rId5"/>
    <p:sldId id="261" r:id="rId6"/>
    <p:sldId id="264" r:id="rId7"/>
    <p:sldId id="270" r:id="rId8"/>
    <p:sldId id="268" r:id="rId9"/>
    <p:sldId id="311" r:id="rId10"/>
    <p:sldId id="299" r:id="rId11"/>
    <p:sldId id="279" r:id="rId12"/>
    <p:sldId id="300" r:id="rId13"/>
    <p:sldId id="307" r:id="rId14"/>
    <p:sldId id="269" r:id="rId15"/>
    <p:sldId id="302" r:id="rId16"/>
    <p:sldId id="303" r:id="rId17"/>
    <p:sldId id="380" r:id="rId18"/>
    <p:sldId id="354" r:id="rId19"/>
    <p:sldId id="313" r:id="rId20"/>
    <p:sldId id="357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24" r:id="rId30"/>
    <p:sldId id="325" r:id="rId31"/>
    <p:sldId id="326" r:id="rId32"/>
    <p:sldId id="361" r:id="rId33"/>
    <p:sldId id="362" r:id="rId34"/>
    <p:sldId id="363" r:id="rId35"/>
    <p:sldId id="340" r:id="rId36"/>
    <p:sldId id="341" r:id="rId37"/>
    <p:sldId id="342" r:id="rId38"/>
    <p:sldId id="343" r:id="rId39"/>
    <p:sldId id="353" r:id="rId40"/>
    <p:sldId id="344" r:id="rId41"/>
    <p:sldId id="345" r:id="rId42"/>
    <p:sldId id="346" r:id="rId43"/>
    <p:sldId id="348" r:id="rId44"/>
    <p:sldId id="347" r:id="rId45"/>
    <p:sldId id="349" r:id="rId46"/>
    <p:sldId id="355" r:id="rId47"/>
    <p:sldId id="350" r:id="rId48"/>
    <p:sldId id="351" r:id="rId49"/>
    <p:sldId id="356" r:id="rId50"/>
    <p:sldId id="352" r:id="rId51"/>
    <p:sldId id="336" r:id="rId52"/>
    <p:sldId id="320" r:id="rId53"/>
    <p:sldId id="334" r:id="rId54"/>
    <p:sldId id="335" r:id="rId55"/>
    <p:sldId id="322" r:id="rId56"/>
    <p:sldId id="381" r:id="rId57"/>
    <p:sldId id="338" r:id="rId58"/>
    <p:sldId id="339" r:id="rId59"/>
    <p:sldId id="364" r:id="rId60"/>
    <p:sldId id="262" r:id="rId6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1392" autoAdjust="0"/>
    <p:restoredTop sz="94600" autoAdjust="0"/>
  </p:normalViewPr>
  <p:slideViewPr>
    <p:cSldViewPr>
      <p:cViewPr varScale="1">
        <p:scale>
          <a:sx n="100" d="100"/>
          <a:sy n="100" d="100"/>
        </p:scale>
        <p:origin x="954" y="120"/>
      </p:cViewPr>
      <p:guideLst>
        <p:guide orient="horz" pos="1609"/>
        <p:guide pos="2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slide" Target="slides/slide29.xml"  /><Relationship Id="rId34" Type="http://schemas.openxmlformats.org/officeDocument/2006/relationships/slide" Target="slides/slide30.xml"  /><Relationship Id="rId35" Type="http://schemas.openxmlformats.org/officeDocument/2006/relationships/slide" Target="slides/slide31.xml"  /><Relationship Id="rId36" Type="http://schemas.openxmlformats.org/officeDocument/2006/relationships/slide" Target="slides/slide32.xml"  /><Relationship Id="rId37" Type="http://schemas.openxmlformats.org/officeDocument/2006/relationships/slide" Target="slides/slide33.xml"  /><Relationship Id="rId38" Type="http://schemas.openxmlformats.org/officeDocument/2006/relationships/slide" Target="slides/slide34.xml"  /><Relationship Id="rId39" Type="http://schemas.openxmlformats.org/officeDocument/2006/relationships/slide" Target="slides/slide35.xml"  /><Relationship Id="rId4" Type="http://schemas.openxmlformats.org/officeDocument/2006/relationships/notesMaster" Target="notesMasters/notesMaster1.xml"  /><Relationship Id="rId40" Type="http://schemas.openxmlformats.org/officeDocument/2006/relationships/slide" Target="slides/slide36.xml"  /><Relationship Id="rId41" Type="http://schemas.openxmlformats.org/officeDocument/2006/relationships/slide" Target="slides/slide37.xml"  /><Relationship Id="rId42" Type="http://schemas.openxmlformats.org/officeDocument/2006/relationships/slide" Target="slides/slide38.xml"  /><Relationship Id="rId43" Type="http://schemas.openxmlformats.org/officeDocument/2006/relationships/slide" Target="slides/slide39.xml"  /><Relationship Id="rId44" Type="http://schemas.openxmlformats.org/officeDocument/2006/relationships/slide" Target="slides/slide40.xml"  /><Relationship Id="rId45" Type="http://schemas.openxmlformats.org/officeDocument/2006/relationships/slide" Target="slides/slide41.xml"  /><Relationship Id="rId46" Type="http://schemas.openxmlformats.org/officeDocument/2006/relationships/slide" Target="slides/slide42.xml"  /><Relationship Id="rId47" Type="http://schemas.openxmlformats.org/officeDocument/2006/relationships/slide" Target="slides/slide43.xml"  /><Relationship Id="rId48" Type="http://schemas.openxmlformats.org/officeDocument/2006/relationships/slide" Target="slides/slide44.xml"  /><Relationship Id="rId49" Type="http://schemas.openxmlformats.org/officeDocument/2006/relationships/slide" Target="slides/slide45.xml"  /><Relationship Id="rId5" Type="http://schemas.openxmlformats.org/officeDocument/2006/relationships/slide" Target="slides/slide1.xml"  /><Relationship Id="rId50" Type="http://schemas.openxmlformats.org/officeDocument/2006/relationships/slide" Target="slides/slide46.xml"  /><Relationship Id="rId51" Type="http://schemas.openxmlformats.org/officeDocument/2006/relationships/slide" Target="slides/slide47.xml"  /><Relationship Id="rId52" Type="http://schemas.openxmlformats.org/officeDocument/2006/relationships/slide" Target="slides/slide48.xml"  /><Relationship Id="rId53" Type="http://schemas.openxmlformats.org/officeDocument/2006/relationships/slide" Target="slides/slide49.xml"  /><Relationship Id="rId54" Type="http://schemas.openxmlformats.org/officeDocument/2006/relationships/slide" Target="slides/slide50.xml"  /><Relationship Id="rId55" Type="http://schemas.openxmlformats.org/officeDocument/2006/relationships/slide" Target="slides/slide51.xml"  /><Relationship Id="rId56" Type="http://schemas.openxmlformats.org/officeDocument/2006/relationships/slide" Target="slides/slide52.xml"  /><Relationship Id="rId57" Type="http://schemas.openxmlformats.org/officeDocument/2006/relationships/slide" Target="slides/slide53.xml"  /><Relationship Id="rId58" Type="http://schemas.openxmlformats.org/officeDocument/2006/relationships/slide" Target="slides/slide54.xml"  /><Relationship Id="rId59" Type="http://schemas.openxmlformats.org/officeDocument/2006/relationships/slide" Target="slides/slide55.xml"  /><Relationship Id="rId6" Type="http://schemas.openxmlformats.org/officeDocument/2006/relationships/slide" Target="slides/slide2.xml"  /><Relationship Id="rId60" Type="http://schemas.openxmlformats.org/officeDocument/2006/relationships/slide" Target="slides/slide56.xml"  /><Relationship Id="rId61" Type="http://schemas.openxmlformats.org/officeDocument/2006/relationships/slide" Target="slides/slide57.xml"  /><Relationship Id="rId62" Type="http://schemas.openxmlformats.org/officeDocument/2006/relationships/presProps" Target="presProps.xml"  /><Relationship Id="rId63" Type="http://schemas.openxmlformats.org/officeDocument/2006/relationships/viewProps" Target="viewProps.xml"  /><Relationship Id="rId64" Type="http://schemas.openxmlformats.org/officeDocument/2006/relationships/theme" Target="theme/theme1.xml"  /><Relationship Id="rId65" Type="http://schemas.openxmlformats.org/officeDocument/2006/relationships/tableStyles" Target="tableStyles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57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뿐 만 아니라 장소에 대한 웨이팅 현황 및 리뷰도 직접 확인 가능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뿐 만 아니라 장소에 대한 웨이팅 현황 및 리뷰도 직접 확인 가능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이상으로 발표 마치겠습니다</a:t>
            </a:r>
            <a:r>
              <a:rPr lang="en-US" altLang="ko-KR"/>
              <a:t>.</a:t>
            </a:r>
            <a:r>
              <a:rPr lang="ko-KR" altLang="en-US"/>
              <a:t> 감사합니다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7.png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8.jpeg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Relationship Id="rId2" Type="http://schemas.openxmlformats.org/officeDocument/2006/relationships/image" Target="../media/image9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3.png"  /><Relationship Id="rId3" Type="http://schemas.openxmlformats.org/officeDocument/2006/relationships/image" Target="../media/image1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4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5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Relationship Id="rId2" Type="http://schemas.openxmlformats.org/officeDocument/2006/relationships/image" Target="../media/image6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slideLayout" Target="../slideLayouts/slideLayout12.xml"  /><Relationship Id="rId11" Type="http://schemas.openxmlformats.org/officeDocument/2006/relationships/slideLayout" Target="../slideLayouts/slideLayout13.xml"  /><Relationship Id="rId12" Type="http://schemas.openxmlformats.org/officeDocument/2006/relationships/slideLayout" Target="../slideLayouts/slideLayout14.xml"  /><Relationship Id="rId13" Type="http://schemas.openxmlformats.org/officeDocument/2006/relationships/slideLayout" Target="../slideLayouts/slideLayout15.xml"  /><Relationship Id="rId14" Type="http://schemas.openxmlformats.org/officeDocument/2006/relationships/slideLayout" Target="../slideLayouts/slideLayout16.xml"  /><Relationship Id="rId15" Type="http://schemas.openxmlformats.org/officeDocument/2006/relationships/slideLayout" Target="../slideLayouts/slideLayout17.xml"  /><Relationship Id="rId16" Type="http://schemas.openxmlformats.org/officeDocument/2006/relationships/slideLayout" Target="../slideLayouts/slideLayout18.xml"  /><Relationship Id="rId17" Type="http://schemas.openxmlformats.org/officeDocument/2006/relationships/theme" Target="../theme/theme2.xml"  /><Relationship Id="rId2" Type="http://schemas.openxmlformats.org/officeDocument/2006/relationships/slideLayout" Target="../slideLayouts/slideLayout4.xml"  /><Relationship Id="rId3" Type="http://schemas.openxmlformats.org/officeDocument/2006/relationships/slideLayout" Target="../slideLayouts/slideLayout5.xml"  /><Relationship Id="rId4" Type="http://schemas.openxmlformats.org/officeDocument/2006/relationships/slideLayout" Target="../slideLayouts/slideLayout6.xml"  /><Relationship Id="rId5" Type="http://schemas.openxmlformats.org/officeDocument/2006/relationships/slideLayout" Target="../slideLayouts/slideLayout7.xml"  /><Relationship Id="rId6" Type="http://schemas.openxmlformats.org/officeDocument/2006/relationships/slideLayout" Target="../slideLayouts/slideLayout8.xml"  /><Relationship Id="rId7" Type="http://schemas.openxmlformats.org/officeDocument/2006/relationships/slideLayout" Target="../slideLayouts/slideLayout9.xml"  /><Relationship Id="rId8" Type="http://schemas.openxmlformats.org/officeDocument/2006/relationships/slideLayout" Target="../slideLayouts/slideLayout10.xml"  /><Relationship Id="rId9" Type="http://schemas.openxmlformats.org/officeDocument/2006/relationships/slideLayout" Target="../slideLayouts/slideLayout11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Relationship Id="rId2" Type="http://schemas.openxmlformats.org/officeDocument/2006/relationships/theme" Target="../theme/theme3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6.xml"  /><Relationship Id="rId2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9.png"  /><Relationship Id="rId4" Type="http://schemas.openxmlformats.org/officeDocument/2006/relationships/image" Target="../media/image30.jpeg"  /><Relationship Id="rId5" Type="http://schemas.openxmlformats.org/officeDocument/2006/relationships/image" Target="../media/image31.jpeg"  /><Relationship Id="rId6" Type="http://schemas.openxmlformats.org/officeDocument/2006/relationships/image" Target="../media/image32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1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Relationship Id="rId2" Type="http://schemas.openxmlformats.org/officeDocument/2006/relationships/notesSlide" Target="../notesSlides/notesSlide1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6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3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5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6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9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0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2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6.xml"  /><Relationship Id="rId3" Type="http://schemas.openxmlformats.org/officeDocument/2006/relationships/image" Target="../media/image6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6.xml"  /><Relationship Id="rId3" Type="http://schemas.openxmlformats.org/officeDocument/2006/relationships/image" Target="../media/image63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4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5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17.png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0.jpeg"  /><Relationship Id="rId4" Type="http://schemas.openxmlformats.org/officeDocument/2006/relationships/image" Target="../media/image11.jpeg"  /><Relationship Id="rId5" Type="http://schemas.openxmlformats.org/officeDocument/2006/relationships/image" Target="../media/image12.jpeg"  /><Relationship Id="rId6" Type="http://schemas.openxmlformats.org/officeDocument/2006/relationships/image" Target="../media/image13.jpeg"  /><Relationship Id="rId7" Type="http://schemas.openxmlformats.org/officeDocument/2006/relationships/image" Target="../media/image14.png"  /><Relationship Id="rId8" Type="http://schemas.openxmlformats.org/officeDocument/2006/relationships/image" Target="../media/image15.jpeg"  /><Relationship Id="rId9" Type="http://schemas.openxmlformats.org/officeDocument/2006/relationships/image" Target="../media/image16.jpe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7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8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9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0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1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2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3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4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5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5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7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8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79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80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81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82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83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8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8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Relationship Id="rId2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10" Type="http://schemas.openxmlformats.org/officeDocument/2006/relationships/image" Target="../media/image26.png"  /><Relationship Id="rId11" Type="http://schemas.openxmlformats.org/officeDocument/2006/relationships/image" Target="../media/image27.png"  /><Relationship Id="rId12" Type="http://schemas.openxmlformats.org/officeDocument/2006/relationships/image" Target="../media/image28.png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9.jpe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Relationship Id="rId7" Type="http://schemas.openxmlformats.org/officeDocument/2006/relationships/image" Target="../media/image23.png"  /><Relationship Id="rId8" Type="http://schemas.openxmlformats.org/officeDocument/2006/relationships/image" Target="../media/image24.png"  /><Relationship Id="rId9" Type="http://schemas.openxmlformats.org/officeDocument/2006/relationships/image" Target="../media/image2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9.xml"  /><Relationship Id="rId2" Type="http://schemas.openxmlformats.org/officeDocument/2006/relationships/notesSlide" Target="../notesSlides/notesSlide9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3600" b="1">
                <a:ea typeface="맑은 고딕"/>
              </a:rPr>
              <a:t>ANG-GGO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79912" y="2875022"/>
            <a:ext cx="5292080" cy="848856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700" b="1"/>
              <a:t>1</a:t>
            </a:r>
            <a:r>
              <a:rPr lang="ko-KR" altLang="en-US" sz="1700" b="1"/>
              <a:t>조</a:t>
            </a:r>
            <a:r>
              <a:rPr lang="ko-KR" altLang="en-US" sz="1300" b="1"/>
              <a:t> </a:t>
            </a:r>
            <a:r>
              <a:rPr lang="en-US" altLang="ko-KR" b="1"/>
              <a:t>(</a:t>
            </a:r>
            <a:r>
              <a:rPr lang="ko-KR" altLang="en-US" b="1"/>
              <a:t>시작이반이조</a:t>
            </a:r>
            <a:r>
              <a:rPr lang="en-US" altLang="ko-KR" b="1"/>
              <a:t>)</a:t>
            </a:r>
          </a:p>
          <a:p>
            <a:pPr>
              <a:spcBef>
                <a:spcPts val="0"/>
              </a:spcBef>
              <a:defRPr/>
            </a:pPr>
            <a:endParaRPr lang="ko-KR" altLang="en-US" sz="400" b="1"/>
          </a:p>
          <a:p>
            <a:pPr>
              <a:spcBef>
                <a:spcPts val="0"/>
              </a:spcBef>
              <a:defRPr/>
            </a:pPr>
            <a:endParaRPr lang="ko-KR" altLang="en-US" sz="400" b="1"/>
          </a:p>
          <a:p>
            <a:pPr>
              <a:spcBef>
                <a:spcPts val="0"/>
              </a:spcBef>
              <a:defRPr/>
            </a:pPr>
            <a:r>
              <a:rPr lang="ko-KR" altLang="en-US" sz="1500"/>
              <a:t>박철우</a:t>
            </a:r>
            <a:r>
              <a:rPr lang="en-US" altLang="ko-KR" sz="1500"/>
              <a:t>(</a:t>
            </a:r>
            <a:r>
              <a:rPr lang="ko-KR" altLang="en-US" sz="1500"/>
              <a:t>팀장</a:t>
            </a:r>
            <a:r>
              <a:rPr lang="en-US" altLang="ko-KR" sz="1500"/>
              <a:t>)</a:t>
            </a:r>
            <a:r>
              <a:rPr lang="ko-KR" altLang="en-US" sz="1500"/>
              <a:t>  박우정  반서현  황혜진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536" y="1059582"/>
            <a:ext cx="4680520" cy="576064"/>
          </a:xfrm>
        </p:spPr>
        <p:txBody>
          <a:bodyPr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chemeClr val="accent2"/>
                </a:solidFill>
                <a:latin typeface="+mj-lt"/>
                <a:ea typeface="+mn-ea"/>
                <a:cs typeface="Arial"/>
              </a:rPr>
              <a:t>Project</a:t>
            </a:r>
            <a:r>
              <a:rPr kumimoji="0" lang="en-US" altLang="ko-KR" b="1" i="0" u="none" strike="noStrike" kern="1200" cap="none" spc="0" normalizeH="0" baseline="0">
                <a:solidFill>
                  <a:srgbClr val="F2A40D"/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en-US" altLang="ko-KR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ANG-GGO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536" y="1706880"/>
            <a:ext cx="8748464" cy="288032"/>
          </a:xfrm>
        </p:spPr>
        <p:txBody>
          <a:bodyPr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i="0" u="sng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What’s mean ANG-GGO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527" y="2502386"/>
            <a:ext cx="6264697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200" dirty="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rgbClr val="000000"/>
                </a:solidFill>
                <a:cs typeface="Arial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cs typeface="Arial"/>
              </a:rPr>
              <a:t>길고 어려운 브랜드네임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 보다 </a:t>
            </a:r>
            <a:r>
              <a:rPr lang="ko-KR" altLang="en-US" sz="1200" dirty="0">
                <a:solidFill>
                  <a:schemeClr val="accent2"/>
                </a:solidFill>
                <a:cs typeface="Arial"/>
              </a:rPr>
              <a:t>짧고 입에 잘 감기는 어감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이 브랜드 이미지에 긍정적 영향</a:t>
            </a:r>
          </a:p>
          <a:p>
            <a:pPr lvl="0">
              <a:defRPr/>
            </a:pPr>
            <a:endParaRPr lang="ko-KR" altLang="en-US" sz="500" dirty="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chemeClr val="tx1"/>
                </a:solidFill>
                <a:cs typeface="Arial"/>
              </a:rPr>
              <a:t>- </a:t>
            </a:r>
            <a:r>
              <a:rPr lang="ko-KR" altLang="en-US" sz="1200" dirty="0" err="1">
                <a:solidFill>
                  <a:schemeClr val="tx1"/>
                </a:solidFill>
                <a:cs typeface="Arial"/>
              </a:rPr>
              <a:t>앙꼬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 없는 찐빵이 없듯</a:t>
            </a:r>
            <a:r>
              <a:rPr lang="en-US" altLang="ko-KR" sz="1200" dirty="0">
                <a:solidFill>
                  <a:schemeClr val="tx1"/>
                </a:solidFill>
                <a:cs typeface="Arial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 찐빵</a:t>
            </a:r>
            <a:r>
              <a:rPr lang="en-US" altLang="ko-KR" sz="1200" dirty="0">
                <a:solidFill>
                  <a:schemeClr val="tx1"/>
                </a:solidFill>
                <a:cs typeface="Arial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유저</a:t>
            </a:r>
            <a:r>
              <a:rPr lang="en-US" altLang="ko-KR" sz="1200" dirty="0">
                <a:solidFill>
                  <a:schemeClr val="tx1"/>
                </a:solidFill>
                <a:cs typeface="Arial"/>
              </a:rPr>
              <a:t>)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들을 위한 </a:t>
            </a:r>
            <a:r>
              <a:rPr lang="ko-KR" altLang="en-US" sz="1200" dirty="0" err="1">
                <a:solidFill>
                  <a:schemeClr val="tx1"/>
                </a:solidFill>
                <a:cs typeface="Arial"/>
              </a:rPr>
              <a:t>앙꼬가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 되고자 하는 의미</a:t>
            </a:r>
          </a:p>
          <a:p>
            <a:pPr>
              <a:defRPr/>
            </a:pPr>
            <a:endParaRPr lang="ko-KR" altLang="en-US" sz="1200" dirty="0">
              <a:solidFill>
                <a:schemeClr val="tx1"/>
              </a:solidFill>
              <a:cs typeface="Arial"/>
            </a:endParaRPr>
          </a:p>
          <a:p>
            <a:pPr>
              <a:defRPr/>
            </a:pPr>
            <a:endParaRPr lang="ko-KR" altLang="en-US" sz="1200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16" name="Text Placeholder 1"/>
          <p:cNvSpPr>
            <a:spLocks noGrp="1"/>
          </p:cNvSpPr>
          <p:nvPr/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6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주요일정 및 기능분담</a:t>
            </a:r>
          </a:p>
        </p:txBody>
      </p:sp>
      <p:sp>
        <p:nvSpPr>
          <p:cNvPr id="17" name="Text Placeholder 2"/>
          <p:cNvSpPr>
            <a:spLocks noGrp="1"/>
          </p:cNvSpPr>
          <p:nvPr/>
        </p:nvSpPr>
        <p:spPr>
          <a:xfrm>
            <a:off x="0" y="771550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프로그램 소개</a:t>
            </a:r>
          </a:p>
        </p:txBody>
      </p:sp>
      <p:sp>
        <p:nvSpPr>
          <p:cNvPr id="18" name="TextBox 13"/>
          <p:cNvSpPr txBox="1"/>
          <p:nvPr/>
        </p:nvSpPr>
        <p:spPr>
          <a:xfrm>
            <a:off x="395535" y="3827482"/>
            <a:ext cx="5976664" cy="976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  <a:cs typeface="Arial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지도</a:t>
            </a:r>
            <a:r>
              <a:rPr lang="en-US" altLang="ko-KR" sz="1200" dirty="0" err="1">
                <a:solidFill>
                  <a:schemeClr val="tx1"/>
                </a:solidFill>
                <a:cs typeface="Arial"/>
              </a:rPr>
              <a:t>api</a:t>
            </a:r>
            <a:r>
              <a:rPr lang="ko-KR" altLang="en-US" sz="1200" dirty="0" err="1">
                <a:solidFill>
                  <a:schemeClr val="tx1"/>
                </a:solidFill>
                <a:cs typeface="Arial"/>
              </a:rPr>
              <a:t>를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 통해 유동인구 현황을 사전에 확인하여 교통체증 </a:t>
            </a:r>
            <a:r>
              <a:rPr lang="ko-KR" altLang="en-US" sz="1200" dirty="0" err="1">
                <a:solidFill>
                  <a:schemeClr val="tx1"/>
                </a:solidFill>
                <a:cs typeface="Arial"/>
              </a:rPr>
              <a:t>예측지역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 출력</a:t>
            </a:r>
          </a:p>
          <a:p>
            <a:pPr>
              <a:defRPr/>
            </a:pPr>
            <a:endParaRPr lang="en-US" altLang="ko-KR" sz="500" dirty="0">
              <a:solidFill>
                <a:schemeClr val="tx1"/>
              </a:solidFill>
              <a:cs typeface="Arial"/>
            </a:endParaRPr>
          </a:p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  <a:cs typeface="Arial"/>
              </a:rPr>
              <a:t>- 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식당 및 카페 관련 상세 정보 제공 및 예약 기능 추가</a:t>
            </a:r>
          </a:p>
          <a:p>
            <a:pPr>
              <a:defRPr/>
            </a:pPr>
            <a:endParaRPr lang="en-US" altLang="ko-KR" sz="500" dirty="0">
              <a:solidFill>
                <a:schemeClr val="tx1"/>
              </a:solidFill>
              <a:cs typeface="Arial"/>
            </a:endParaRPr>
          </a:p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  <a:cs typeface="Arial"/>
              </a:rPr>
              <a:t>-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 마일리지 시스템</a:t>
            </a:r>
            <a:r>
              <a:rPr lang="en-US" altLang="ko-KR" sz="1200" dirty="0">
                <a:solidFill>
                  <a:schemeClr val="tx1"/>
                </a:solidFill>
                <a:cs typeface="Arial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cs typeface="Arial"/>
              </a:rPr>
              <a:t> 식당 리뷰 등을 통해 유저에게 긍정적 피드백 제공</a:t>
            </a:r>
          </a:p>
          <a:p>
            <a:pPr>
              <a:defRPr/>
            </a:pPr>
            <a:endParaRPr lang="ko-KR" altLang="en-US" sz="1200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19" name="Text Placeholder 2"/>
          <p:cNvSpPr>
            <a:spLocks noGrp="1"/>
          </p:cNvSpPr>
          <p:nvPr/>
        </p:nvSpPr>
        <p:spPr>
          <a:xfrm>
            <a:off x="395536" y="3507854"/>
            <a:ext cx="8748464" cy="288032"/>
          </a:xfrm>
          <a:prstGeom prst="rect">
            <a:avLst/>
          </a:prstGeom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sng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Main features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2005568"/>
            <a:ext cx="936104" cy="60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400"/>
              <a:t>“</a:t>
            </a:r>
            <a:r>
              <a:rPr lang="ko-KR" altLang="en-US" sz="3400" b="1"/>
              <a:t>앙</a:t>
            </a:r>
            <a:r>
              <a:rPr lang="en-US" altLang="ko-KR" sz="3400"/>
              <a:t>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34113" y="2338943"/>
            <a:ext cx="2833831" cy="2690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cs typeface="Arial"/>
              </a:rPr>
              <a:t>(</a:t>
            </a:r>
            <a:r>
              <a:rPr lang="ko-KR" altLang="en-US" sz="1200">
                <a:solidFill>
                  <a:schemeClr val="tx1"/>
                </a:solidFill>
                <a:cs typeface="Arial"/>
              </a:rPr>
              <a:t>음식을 입에 넣을 때 날 수 있는 의성어</a:t>
            </a:r>
            <a:r>
              <a:rPr lang="en-US" altLang="ko-KR" sz="1200">
                <a:solidFill>
                  <a:schemeClr val="tx1"/>
                </a:solidFill>
                <a:cs typeface="Arial"/>
              </a:rPr>
              <a:t>)</a:t>
            </a:r>
            <a:endParaRPr sz="1200"/>
          </a:p>
        </p:txBody>
      </p:sp>
      <p:sp>
        <p:nvSpPr>
          <p:cNvPr id="23" name="TextBox 22"/>
          <p:cNvSpPr txBox="1"/>
          <p:nvPr/>
        </p:nvSpPr>
        <p:spPr>
          <a:xfrm>
            <a:off x="4139952" y="2005568"/>
            <a:ext cx="432048" cy="60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400"/>
              <a:t>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20072" y="1998330"/>
            <a:ext cx="1080120" cy="60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400"/>
              <a:t>“</a:t>
            </a:r>
            <a:r>
              <a:rPr lang="ko-KR" altLang="en-US" sz="3400" b="1"/>
              <a:t>꼬</a:t>
            </a:r>
            <a:r>
              <a:rPr lang="en-US" altLang="ko-KR" sz="3400"/>
              <a:t>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84168" y="2338943"/>
            <a:ext cx="1528544" cy="2690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tx1"/>
                </a:solidFill>
                <a:cs typeface="Arial"/>
              </a:rPr>
              <a:t>(GO</a:t>
            </a:r>
            <a:r>
              <a:rPr lang="ko-KR" altLang="en-US" sz="1200">
                <a:solidFill>
                  <a:schemeClr val="tx1"/>
                </a:solidFill>
                <a:cs typeface="Arial"/>
              </a:rPr>
              <a:t>의 귀여운 발음</a:t>
            </a:r>
            <a:r>
              <a:rPr lang="en-US" altLang="ko-KR" sz="1200">
                <a:solidFill>
                  <a:schemeClr val="tx1"/>
                </a:solidFill>
                <a:cs typeface="Arial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주요일정 및 기능분담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43558"/>
            <a:ext cx="9144000" cy="43204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역할분담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51519" y="3350185"/>
            <a:ext cx="1656185" cy="1491426"/>
            <a:chOff x="251519" y="3350185"/>
            <a:chExt cx="1656185" cy="1491426"/>
          </a:xfrm>
        </p:grpSpPr>
        <p:grpSp>
          <p:nvGrpSpPr>
            <p:cNvPr id="12" name="Group 11"/>
            <p:cNvGrpSpPr/>
            <p:nvPr/>
          </p:nvGrpSpPr>
          <p:grpSpPr>
            <a:xfrm>
              <a:off x="251520" y="3350185"/>
              <a:ext cx="1656184" cy="479257"/>
              <a:chOff x="3779911" y="3327771"/>
              <a:chExt cx="1584178" cy="479257"/>
            </a:xfrm>
            <a:noFill/>
          </p:grpSpPr>
          <p:sp>
            <p:nvSpPr>
              <p:cNvPr id="13" name="Text Placeholder 17"/>
              <p:cNvSpPr txBox="1"/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  <a:defRPr/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박철우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(</a:t>
                </a: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팀장</a:t>
                </a:r>
                <a:r>
                  <a:rPr lang="en-US" altLang="ko-KR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)</a:t>
                </a:r>
              </a:p>
            </p:txBody>
          </p:sp>
          <p:sp>
            <p:nvSpPr>
              <p:cNvPr id="14" name="Text Placeholder 18"/>
              <p:cNvSpPr txBox="1"/>
              <p:nvPr/>
            </p:nvSpPr>
            <p:spPr>
              <a:xfrm>
                <a:off x="3779912" y="3557448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  <a:defRPr/>
                </a:pPr>
                <a:r>
                  <a:rPr lang="en-US" sz="1200" b="1">
                    <a:solidFill>
                      <a:schemeClr val="accent1"/>
                    </a:solidFill>
                    <a:cs typeface="Arial"/>
                  </a:rPr>
                  <a:t>Programmer</a:t>
                </a: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251519" y="3825948"/>
              <a:ext cx="165618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맛집게시판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맛집 상세보기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맛집 예약</a:t>
              </a: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맛집 지도와 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연동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지도 날씨 출력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79608" y="3350185"/>
            <a:ext cx="1656184" cy="1460508"/>
            <a:chOff x="251518" y="3350185"/>
            <a:chExt cx="1656184" cy="1460508"/>
          </a:xfrm>
        </p:grpSpPr>
        <p:grpSp>
          <p:nvGrpSpPr>
            <p:cNvPr id="18" name="Group 17"/>
            <p:cNvGrpSpPr/>
            <p:nvPr/>
          </p:nvGrpSpPr>
          <p:grpSpPr>
            <a:xfrm>
              <a:off x="251519" y="3350185"/>
              <a:ext cx="1656183" cy="479257"/>
              <a:chOff x="3779911" y="3327771"/>
              <a:chExt cx="1584177" cy="479257"/>
            </a:xfrm>
            <a:noFill/>
          </p:grpSpPr>
          <p:sp>
            <p:nvSpPr>
              <p:cNvPr id="20" name="Text Placeholder 17"/>
              <p:cNvSpPr txBox="1"/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  <a:defRPr/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박우정</a:t>
                </a:r>
              </a:p>
            </p:txBody>
          </p:sp>
          <p:sp>
            <p:nvSpPr>
              <p:cNvPr id="21" name="Text Placeholder 18"/>
              <p:cNvSpPr txBox="1"/>
              <p:nvPr/>
            </p:nvSpPr>
            <p:spPr>
              <a:xfrm>
                <a:off x="3779911" y="3557448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  <a:defRPr/>
                </a:pPr>
                <a:r>
                  <a:rPr lang="en-US" sz="1200" b="1">
                    <a:solidFill>
                      <a:schemeClr val="accent1"/>
                    </a:solidFill>
                    <a:cs typeface="Arial"/>
                  </a:rPr>
                  <a:t>Programmer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51518" y="3795030"/>
              <a:ext cx="165618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게시판리스트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게시글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상세보기</a:t>
              </a: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게시글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작성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수정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)</a:t>
              </a: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게시판 삭제</a:t>
              </a: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맛집지도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구현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907698" y="3350185"/>
            <a:ext cx="1656184" cy="1461975"/>
            <a:chOff x="251520" y="3350185"/>
            <a:chExt cx="1656184" cy="1461975"/>
          </a:xfrm>
        </p:grpSpPr>
        <p:grpSp>
          <p:nvGrpSpPr>
            <p:cNvPr id="23" name="Group 22"/>
            <p:cNvGrpSpPr/>
            <p:nvPr/>
          </p:nvGrpSpPr>
          <p:grpSpPr>
            <a:xfrm>
              <a:off x="251520" y="3350185"/>
              <a:ext cx="1656184" cy="479257"/>
              <a:chOff x="3779911" y="3327771"/>
              <a:chExt cx="1584178" cy="479257"/>
            </a:xfrm>
            <a:noFill/>
          </p:grpSpPr>
          <p:sp>
            <p:nvSpPr>
              <p:cNvPr id="25" name="Text Placeholder 17"/>
              <p:cNvSpPr txBox="1"/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  <a:defRPr/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반서현</a:t>
                </a:r>
              </a:p>
            </p:txBody>
          </p:sp>
          <p:sp>
            <p:nvSpPr>
              <p:cNvPr id="26" name="Text Placeholder 18"/>
              <p:cNvSpPr txBox="1"/>
              <p:nvPr/>
            </p:nvSpPr>
            <p:spPr>
              <a:xfrm>
                <a:off x="3779912" y="3557448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  <a:defRPr/>
                </a:pPr>
                <a:r>
                  <a:rPr lang="en-US" sz="1200" b="1">
                    <a:solidFill>
                      <a:schemeClr val="accent1"/>
                    </a:solidFill>
                    <a:cs typeface="Arial"/>
                  </a:rPr>
                  <a:t>Programmer</a:t>
                </a: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251520" y="3796497"/>
              <a:ext cx="165618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회원가입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로그인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/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로그아웃</a:t>
              </a: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회원정보 </a:t>
              </a:r>
              <a:r>
                <a:rPr lang="ko-KR" altLang="en-US" sz="1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수정</a:t>
              </a:r>
              <a:r>
                <a:rPr lang="en-US" altLang="ko-KR" sz="1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/</a:t>
              </a:r>
              <a:r>
                <a:rPr lang="ko-KR" altLang="en-US" sz="1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탈퇴</a:t>
              </a:r>
              <a:endPara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비밀번호 확인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아이디</a:t>
              </a:r>
              <a:r>
                <a:rPr lang="en-US" altLang="ko-KR" sz="1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/</a:t>
              </a:r>
              <a:r>
                <a:rPr lang="ko-KR" altLang="en-US" sz="1200" spc="-1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비밀번호 찾기</a:t>
              </a:r>
              <a:endPara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235788" y="3350185"/>
            <a:ext cx="1656184" cy="1491427"/>
            <a:chOff x="251520" y="3350185"/>
            <a:chExt cx="1656184" cy="1491427"/>
          </a:xfrm>
        </p:grpSpPr>
        <p:grpSp>
          <p:nvGrpSpPr>
            <p:cNvPr id="28" name="Group 27"/>
            <p:cNvGrpSpPr/>
            <p:nvPr/>
          </p:nvGrpSpPr>
          <p:grpSpPr>
            <a:xfrm>
              <a:off x="251520" y="3350185"/>
              <a:ext cx="1656184" cy="479257"/>
              <a:chOff x="3779911" y="3327771"/>
              <a:chExt cx="1584178" cy="479257"/>
            </a:xfrm>
            <a:noFill/>
          </p:grpSpPr>
          <p:sp>
            <p:nvSpPr>
              <p:cNvPr id="30" name="Text Placeholder 17"/>
              <p:cNvSpPr txBox="1"/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  <a:defRPr/>
                </a:pPr>
                <a:r>
                  <a:rPr lang="ko-KR" altLang="en-US" sz="1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/>
                  </a:rPr>
                  <a:t>황혜진</a:t>
                </a:r>
              </a:p>
            </p:txBody>
          </p:sp>
          <p:sp>
            <p:nvSpPr>
              <p:cNvPr id="31" name="Text Placeholder 18"/>
              <p:cNvSpPr txBox="1"/>
              <p:nvPr/>
            </p:nvSpPr>
            <p:spPr>
              <a:xfrm>
                <a:off x="3779912" y="3557448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  <a:defRPr/>
                </a:pPr>
                <a:r>
                  <a:rPr lang="en-US" sz="1200" b="1">
                    <a:solidFill>
                      <a:schemeClr val="accent1"/>
                    </a:solidFill>
                    <a:cs typeface="Arial"/>
                  </a:rPr>
                  <a:t>Programmer</a:t>
                </a: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251520" y="3825949"/>
              <a:ext cx="165618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메인화면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Header/Footer</a:t>
              </a: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브랜드 소개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이벤트</a:t>
              </a:r>
              <a:endPara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카테고리별</a:t>
              </a:r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랭킹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pic>
        <p:nvPicPr>
          <p:cNvPr id="5" name="그림 개체 틀 4"/>
          <p:cNvPicPr>
            <a:picLocks noGrp="1" noChangeAspect="1"/>
          </p:cNvPicPr>
          <p:nvPr>
            <p:ph type="pic" idx="12"/>
          </p:nvPr>
        </p:nvPicPr>
        <p:blipFill rotWithShape="1">
          <a:blip r:embed="rId3"/>
          <a:srcRect t="6670" b="66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그림 개체 틀 7"/>
          <p:cNvPicPr>
            <a:picLocks noGrp="1" noChangeAspect="1"/>
          </p:cNvPicPr>
          <p:nvPr>
            <p:ph type="pic" idx="13"/>
          </p:nvPr>
        </p:nvPicPr>
        <p:blipFill rotWithShape="1">
          <a:blip r:embed="rId4"/>
          <a:srcRect t="14850" b="1485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3" name="그림 개체 틀 32"/>
          <p:cNvPicPr>
            <a:picLocks noGrp="1" noChangeAspect="1"/>
          </p:cNvPicPr>
          <p:nvPr>
            <p:ph type="pic" idx="14"/>
          </p:nvPr>
        </p:nvPicPr>
        <p:blipFill rotWithShape="1">
          <a:blip r:embed="rId5"/>
          <a:srcRect t="6670" b="66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5" name="그림 개체 틀 34"/>
          <p:cNvPicPr>
            <a:picLocks noGrp="1" noChangeAspect="1"/>
          </p:cNvPicPr>
          <p:nvPr>
            <p:ph type="pic" idx="15"/>
          </p:nvPr>
        </p:nvPicPr>
        <p:blipFill rotWithShape="1">
          <a:blip r:embed="rId6"/>
          <a:srcRect t="6670" b="6670"/>
          <a:stretch>
            <a:fillRect/>
          </a:stretch>
        </p:blipFill>
        <p:spPr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6" name="TextBox 35"/>
          <p:cNvSpPr txBox="1"/>
          <p:nvPr/>
        </p:nvSpPr>
        <p:spPr>
          <a:xfrm>
            <a:off x="7452320" y="4803998"/>
            <a:ext cx="1584176" cy="242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>
                <a:solidFill>
                  <a:schemeClr val="lt1"/>
                </a:solidFill>
              </a:rPr>
              <a:t>*</a:t>
            </a:r>
            <a:r>
              <a:rPr lang="ko-KR" altLang="en-US" sz="1000">
                <a:solidFill>
                  <a:schemeClr val="lt1"/>
                </a:solidFill>
              </a:rPr>
              <a:t>유동적으로 작업할 예정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주요일정 및 기능분담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71550"/>
            <a:ext cx="9144000" cy="288032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추후 개발일정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9512" y="1354209"/>
          <a:ext cx="2087621" cy="3305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0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1008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PHASE 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5274"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34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계획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20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11/25(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월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)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~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12/10(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화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13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와이어프레임 설계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사이트 디자인 토의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내부회의 </a:t>
                      </a: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/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역할분담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파트별 기능구현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 </a:t>
                      </a: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(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프론트</a:t>
                      </a: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&amp;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백엔드</a:t>
                      </a: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)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13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4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499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4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008">
                <a:tc gridSpan="3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16</a:t>
                      </a:r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일 소요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11760" y="1347614"/>
          <a:ext cx="2024568" cy="33123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9597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PHASE 2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982"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34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실행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503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12/11(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수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)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~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12/17(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화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05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5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모듈 통합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데이터 입력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테스트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오류수정</a:t>
                      </a: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(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디버깅</a:t>
                      </a: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)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055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4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518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4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993">
                <a:tc gridSpan="3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7</a:t>
                      </a:r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일 소요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019823" y="1347614"/>
            <a:ext cx="1944665" cy="33123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Oval 21"/>
          <p:cNvSpPr>
            <a:spLocks noChangeAspect="1"/>
          </p:cNvSpPr>
          <p:nvPr/>
        </p:nvSpPr>
        <p:spPr>
          <a:xfrm>
            <a:off x="7789267" y="1514964"/>
            <a:ext cx="405329" cy="4087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163839" y="1964799"/>
            <a:ext cx="1656183" cy="2624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>
                <a:solidFill>
                  <a:schemeClr val="bg1"/>
                </a:solidFill>
                <a:cs typeface="Arial"/>
              </a:rPr>
              <a:t>-</a:t>
            </a:r>
            <a:r>
              <a:rPr lang="ko-KR" altLang="en-US" sz="1100">
                <a:solidFill>
                  <a:schemeClr val="bg1"/>
                </a:solidFill>
                <a:cs typeface="Arial"/>
              </a:rPr>
              <a:t> </a:t>
            </a:r>
            <a:r>
              <a:rPr lang="ko-KR" altLang="en-US" sz="1100" b="1">
                <a:solidFill>
                  <a:schemeClr val="bg1"/>
                </a:solidFill>
                <a:cs typeface="Arial"/>
              </a:rPr>
              <a:t>풀 스택 양성</a:t>
            </a:r>
            <a:r>
              <a:rPr lang="ko-KR" altLang="en-US" sz="1100">
                <a:solidFill>
                  <a:schemeClr val="bg1"/>
                </a:solidFill>
                <a:cs typeface="Arial"/>
              </a:rPr>
              <a:t>을 위한</a:t>
            </a:r>
          </a:p>
          <a:p>
            <a:pPr>
              <a:defRPr/>
            </a:pPr>
            <a:r>
              <a:rPr lang="ko-KR" altLang="en-US" sz="1100">
                <a:solidFill>
                  <a:schemeClr val="bg1"/>
                </a:solidFill>
                <a:cs typeface="Arial"/>
              </a:rPr>
              <a:t>  개인별 파트 분담 후</a:t>
            </a:r>
          </a:p>
          <a:p>
            <a:pPr>
              <a:defRPr/>
            </a:pPr>
            <a:r>
              <a:rPr lang="ko-KR" altLang="en-US" sz="1100">
                <a:solidFill>
                  <a:schemeClr val="bg1"/>
                </a:solidFill>
                <a:cs typeface="Arial"/>
              </a:rPr>
              <a:t>  각자 프론트</a:t>
            </a:r>
            <a:r>
              <a:rPr lang="en-US" altLang="ko-KR" sz="1100">
                <a:solidFill>
                  <a:schemeClr val="bg1"/>
                </a:solidFill>
                <a:cs typeface="Arial"/>
              </a:rPr>
              <a:t>&amp;</a:t>
            </a:r>
            <a:r>
              <a:rPr lang="ko-KR" altLang="en-US" sz="1100">
                <a:solidFill>
                  <a:schemeClr val="bg1"/>
                </a:solidFill>
                <a:cs typeface="Arial"/>
              </a:rPr>
              <a:t>백엔드</a:t>
            </a:r>
          </a:p>
          <a:p>
            <a:pPr>
              <a:defRPr/>
            </a:pPr>
            <a:r>
              <a:rPr lang="ko-KR" altLang="en-US" sz="1100">
                <a:solidFill>
                  <a:schemeClr val="bg1"/>
                </a:solidFill>
                <a:cs typeface="Arial"/>
              </a:rPr>
              <a:t>  기능 구현</a:t>
            </a:r>
            <a:r>
              <a:rPr lang="en-US" altLang="ko-KR" sz="1100">
                <a:solidFill>
                  <a:schemeClr val="bg1"/>
                </a:solidFill>
                <a:cs typeface="Arial"/>
              </a:rPr>
              <a:t> </a:t>
            </a:r>
          </a:p>
          <a:p>
            <a:pPr>
              <a:defRPr/>
            </a:pPr>
            <a:endParaRPr lang="ko-KR" altLang="en-US" sz="400">
              <a:solidFill>
                <a:schemeClr val="bg1"/>
              </a:solidFill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schemeClr val="bg1"/>
                </a:solidFill>
                <a:cs typeface="Arial"/>
              </a:rPr>
              <a:t>-</a:t>
            </a:r>
            <a:r>
              <a:rPr lang="ko-KR" altLang="en-US" sz="1100">
                <a:solidFill>
                  <a:schemeClr val="bg1"/>
                </a:solidFill>
                <a:cs typeface="Arial"/>
              </a:rPr>
              <a:t> </a:t>
            </a:r>
            <a:r>
              <a:rPr lang="ko-KR" altLang="en-US" sz="1100" b="1">
                <a:solidFill>
                  <a:schemeClr val="bg1"/>
                </a:solidFill>
                <a:cs typeface="Arial"/>
              </a:rPr>
              <a:t>기능 우선순위</a:t>
            </a:r>
            <a:r>
              <a:rPr lang="ko-KR" altLang="en-US" sz="1100">
                <a:solidFill>
                  <a:schemeClr val="bg1"/>
                </a:solidFill>
                <a:cs typeface="Arial"/>
              </a:rPr>
              <a:t>를</a:t>
            </a:r>
          </a:p>
          <a:p>
            <a:pPr>
              <a:defRPr/>
            </a:pPr>
            <a:r>
              <a:rPr lang="ko-KR" altLang="en-US" sz="1100">
                <a:solidFill>
                  <a:schemeClr val="bg1"/>
                </a:solidFill>
                <a:cs typeface="Arial"/>
              </a:rPr>
              <a:t>  명확히 설정</a:t>
            </a:r>
          </a:p>
          <a:p>
            <a:pPr>
              <a:defRPr/>
            </a:pPr>
            <a:endParaRPr lang="ko-KR" altLang="en-US" sz="400">
              <a:solidFill>
                <a:schemeClr val="bg1"/>
              </a:solidFill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schemeClr val="bg1"/>
                </a:solidFill>
                <a:cs typeface="Arial"/>
              </a:rPr>
              <a:t>-</a:t>
            </a:r>
            <a:r>
              <a:rPr lang="ko-KR" altLang="en-US" sz="1100">
                <a:solidFill>
                  <a:schemeClr val="bg1"/>
                </a:solidFill>
                <a:cs typeface="Arial"/>
              </a:rPr>
              <a:t> </a:t>
            </a:r>
            <a:r>
              <a:rPr lang="ko-KR" altLang="en-US" sz="1100" b="1">
                <a:solidFill>
                  <a:schemeClr val="bg1"/>
                </a:solidFill>
                <a:cs typeface="Arial"/>
              </a:rPr>
              <a:t>팀의 실력</a:t>
            </a:r>
            <a:r>
              <a:rPr lang="ko-KR" altLang="en-US" sz="1100">
                <a:solidFill>
                  <a:schemeClr val="bg1"/>
                </a:solidFill>
                <a:cs typeface="Arial"/>
              </a:rPr>
              <a:t>에 맞춰</a:t>
            </a:r>
          </a:p>
          <a:p>
            <a:pPr>
              <a:defRPr/>
            </a:pPr>
            <a:r>
              <a:rPr lang="ko-KR" altLang="en-US" sz="1100">
                <a:solidFill>
                  <a:schemeClr val="bg1"/>
                </a:solidFill>
                <a:cs typeface="Arial"/>
              </a:rPr>
              <a:t>  적절히 기능을 조정</a:t>
            </a:r>
          </a:p>
          <a:p>
            <a:pPr>
              <a:defRPr/>
            </a:pPr>
            <a:r>
              <a:rPr lang="ko-KR" altLang="en-US" sz="1100">
                <a:solidFill>
                  <a:schemeClr val="bg1"/>
                </a:solidFill>
                <a:cs typeface="Arial"/>
              </a:rPr>
              <a:t>  과도한 기능은</a:t>
            </a:r>
          </a:p>
          <a:p>
            <a:pPr>
              <a:defRPr/>
            </a:pPr>
            <a:r>
              <a:rPr lang="ko-KR" altLang="en-US" sz="1100">
                <a:solidFill>
                  <a:schemeClr val="bg1"/>
                </a:solidFill>
                <a:cs typeface="Arial"/>
              </a:rPr>
              <a:t>  다음 단계로 순연</a:t>
            </a:r>
          </a:p>
          <a:p>
            <a:pPr>
              <a:defRPr/>
            </a:pPr>
            <a:endParaRPr lang="ko-KR" altLang="en-US" sz="400">
              <a:solidFill>
                <a:schemeClr val="bg1"/>
              </a:solidFill>
              <a:cs typeface="Arial"/>
            </a:endParaRPr>
          </a:p>
          <a:p>
            <a:pPr>
              <a:defRPr/>
            </a:pPr>
            <a:r>
              <a:rPr lang="en-US" altLang="ko-KR" sz="1100">
                <a:solidFill>
                  <a:schemeClr val="bg1"/>
                </a:solidFill>
                <a:cs typeface="Arial"/>
              </a:rPr>
              <a:t>-</a:t>
            </a:r>
            <a:r>
              <a:rPr lang="ko-KR" altLang="en-US" sz="1100">
                <a:solidFill>
                  <a:schemeClr val="bg1"/>
                </a:solidFill>
                <a:cs typeface="Arial"/>
              </a:rPr>
              <a:t> 각 파트별 기능구현 </a:t>
            </a:r>
          </a:p>
          <a:p>
            <a:pPr>
              <a:defRPr/>
            </a:pPr>
            <a:r>
              <a:rPr lang="ko-KR" altLang="en-US" sz="1100">
                <a:solidFill>
                  <a:schemeClr val="bg1"/>
                </a:solidFill>
                <a:cs typeface="Arial"/>
              </a:rPr>
              <a:t>   간 애러사항 발생 시</a:t>
            </a:r>
            <a:r>
              <a:rPr lang="en-US" altLang="ko-KR" sz="1100">
                <a:solidFill>
                  <a:schemeClr val="bg1"/>
                </a:solidFill>
                <a:cs typeface="Arial"/>
              </a:rPr>
              <a:t>,</a:t>
            </a:r>
          </a:p>
          <a:p>
            <a:pPr>
              <a:defRPr/>
            </a:pPr>
            <a:r>
              <a:rPr lang="ko-KR" altLang="en-US" sz="1100" b="1">
                <a:solidFill>
                  <a:schemeClr val="bg1"/>
                </a:solidFill>
                <a:cs typeface="Arial"/>
              </a:rPr>
              <a:t>   내부회의</a:t>
            </a:r>
            <a:r>
              <a:rPr lang="ko-KR" altLang="en-US" sz="1100">
                <a:solidFill>
                  <a:schemeClr val="bg1"/>
                </a:solidFill>
                <a:cs typeface="Arial"/>
              </a:rPr>
              <a:t> 실시 후</a:t>
            </a:r>
          </a:p>
          <a:p>
            <a:pPr>
              <a:defRPr/>
            </a:pPr>
            <a:r>
              <a:rPr lang="ko-KR" altLang="en-US" sz="1100">
                <a:solidFill>
                  <a:schemeClr val="bg1"/>
                </a:solidFill>
                <a:cs typeface="Arial"/>
              </a:rPr>
              <a:t>   조정</a:t>
            </a:r>
            <a:endParaRPr lang="en-US" altLang="ko-KR" sz="1100">
              <a:solidFill>
                <a:schemeClr val="bg1"/>
              </a:solidFill>
              <a:cs typeface="Arial"/>
            </a:endParaRPr>
          </a:p>
        </p:txBody>
      </p:sp>
      <p:graphicFrame>
        <p:nvGraphicFramePr>
          <p:cNvPr id="13" name="Table 4"/>
          <p:cNvGraphicFramePr>
            <a:graphicFrameLocks noGrp="1"/>
          </p:cNvGraphicFramePr>
          <p:nvPr/>
        </p:nvGraphicFramePr>
        <p:xfrm>
          <a:off x="4572000" y="1347614"/>
          <a:ext cx="2087880" cy="3312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0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296"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PHASE 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2566">
                <a:tc grid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34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보완</a:t>
                      </a:r>
                      <a:r>
                        <a:rPr lang="en-US" altLang="ko-KR" sz="34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/</a:t>
                      </a:r>
                      <a:r>
                        <a:rPr lang="ko-KR" altLang="en-US" sz="3400" b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Arial"/>
                        </a:rPr>
                        <a:t>점검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41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12/18(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수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)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~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12/20(</a:t>
                      </a:r>
                      <a:r>
                        <a:rPr lang="ko-KR" altLang="en-US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금</a:t>
                      </a:r>
                      <a:r>
                        <a:rPr lang="en-US" altLang="ko-KR" sz="1200" b="1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사이트 사후검토 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추가 보완작업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-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발표 시나리오 작성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 </a:t>
                      </a:r>
                      <a:r>
                        <a:rPr lang="en-US" altLang="ko-KR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 </a:t>
                      </a:r>
                      <a:r>
                        <a:rPr lang="ko-KR" alt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및 리허설 진행</a:t>
                      </a: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  <a:p>
                      <a:pPr marL="0" marR="0" indent="0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60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4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594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4000" b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296">
                <a:tc gridSpan="3"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3</a:t>
                      </a:r>
                      <a:r>
                        <a:rPr lang="ko-KR" alt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일 소요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3728" y="3003798"/>
            <a:ext cx="4896544" cy="576064"/>
          </a:xfrm>
        </p:spPr>
        <p:txBody>
          <a:bodyPr/>
          <a:lstStyle/>
          <a:p>
            <a:pPr lvl="0">
              <a:defRPr/>
            </a:pPr>
            <a:r>
              <a:rPr lang="ko-KR" altLang="en-US" sz="3800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메뉴구조도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DB</a:t>
            </a:r>
            <a:r>
              <a:rPr lang="ko-KR" altLang="en-US"/>
              <a:t>설계서</a:t>
            </a:r>
            <a:r>
              <a:rPr lang="en-US" altLang="ko-KR"/>
              <a:t>,</a:t>
            </a:r>
            <a:r>
              <a:rPr lang="ko-KR" altLang="en-US"/>
              <a:t>스토리보드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메뉴구조도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547664" y="1076742"/>
            <a:ext cx="1224136" cy="270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>
                <a:solidFill>
                  <a:schemeClr val="lt1"/>
                </a:solidFill>
              </a:rPr>
              <a:t>&lt;URL</a:t>
            </a:r>
            <a:r>
              <a:rPr lang="ko-KR" altLang="en-US" sz="1200">
                <a:solidFill>
                  <a:schemeClr val="lt1"/>
                </a:solidFill>
              </a:rPr>
              <a:t>흐름도</a:t>
            </a:r>
            <a:r>
              <a:rPr lang="en-US" altLang="ko-KR" sz="1200">
                <a:solidFill>
                  <a:schemeClr val="lt1"/>
                </a:solidFill>
              </a:rPr>
              <a:t>&gt;</a:t>
            </a:r>
            <a:endParaRPr lang="en-US" altLang="ko-KR" sz="1200">
              <a:solidFill>
                <a:schemeClr val="lt1"/>
              </a:solidFill>
            </a:endParaRPr>
          </a:p>
        </p:txBody>
      </p:sp>
      <p:sp>
        <p:nvSpPr>
          <p:cNvPr id="38" name=""/>
          <p:cNvSpPr/>
          <p:nvPr/>
        </p:nvSpPr>
        <p:spPr>
          <a:xfrm>
            <a:off x="2915816" y="987574"/>
            <a:ext cx="1224136" cy="2880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600"/>
              <a:t>HOME</a:t>
            </a:r>
            <a:endParaRPr lang="en-US" altLang="ko-KR" sz="1600"/>
          </a:p>
        </p:txBody>
      </p:sp>
      <p:cxnSp>
        <p:nvCxnSpPr>
          <p:cNvPr id="40" name=""/>
          <p:cNvCxnSpPr/>
          <p:nvPr/>
        </p:nvCxnSpPr>
        <p:spPr>
          <a:xfrm rot="16200000" flipH="1" flipV="1">
            <a:off x="2735796" y="2031690"/>
            <a:ext cx="1512167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"/>
          <p:cNvCxnSpPr/>
          <p:nvPr/>
        </p:nvCxnSpPr>
        <p:spPr>
          <a:xfrm>
            <a:off x="827584" y="2787774"/>
            <a:ext cx="7344816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"/>
          <p:cNvCxnSpPr/>
          <p:nvPr/>
        </p:nvCxnSpPr>
        <p:spPr>
          <a:xfrm>
            <a:off x="4139952" y="1131590"/>
            <a:ext cx="432048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"/>
          <p:cNvSpPr/>
          <p:nvPr/>
        </p:nvSpPr>
        <p:spPr>
          <a:xfrm>
            <a:off x="4572000" y="1026131"/>
            <a:ext cx="1080135" cy="216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/>
              <a:t>로그인</a:t>
            </a:r>
            <a:endParaRPr lang="ko-KR" altLang="en-US" sz="1200"/>
          </a:p>
        </p:txBody>
      </p:sp>
      <p:sp>
        <p:nvSpPr>
          <p:cNvPr id="45" name=""/>
          <p:cNvSpPr/>
          <p:nvPr/>
        </p:nvSpPr>
        <p:spPr>
          <a:xfrm>
            <a:off x="5724128" y="1026131"/>
            <a:ext cx="1080135" cy="216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/>
              <a:t>마이페이지</a:t>
            </a:r>
            <a:endParaRPr lang="ko-KR" altLang="en-US" sz="1200"/>
          </a:p>
        </p:txBody>
      </p:sp>
      <p:sp>
        <p:nvSpPr>
          <p:cNvPr id="46" name=""/>
          <p:cNvSpPr/>
          <p:nvPr/>
        </p:nvSpPr>
        <p:spPr>
          <a:xfrm>
            <a:off x="6876241" y="1026131"/>
            <a:ext cx="1080135" cy="216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/>
              <a:t>고객센터</a:t>
            </a:r>
            <a:endParaRPr lang="ko-KR" altLang="en-US" sz="1200"/>
          </a:p>
        </p:txBody>
      </p:sp>
      <p:sp>
        <p:nvSpPr>
          <p:cNvPr id="47" name=""/>
          <p:cNvSpPr/>
          <p:nvPr/>
        </p:nvSpPr>
        <p:spPr>
          <a:xfrm>
            <a:off x="4571985" y="1275603"/>
            <a:ext cx="1080135" cy="21602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회원가입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8" name=""/>
          <p:cNvSpPr/>
          <p:nvPr/>
        </p:nvSpPr>
        <p:spPr>
          <a:xfrm>
            <a:off x="6876256" y="1275606"/>
            <a:ext cx="1080135" cy="21602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공지사항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9" name=""/>
          <p:cNvSpPr/>
          <p:nvPr/>
        </p:nvSpPr>
        <p:spPr>
          <a:xfrm>
            <a:off x="5724128" y="1275606"/>
            <a:ext cx="1080135" cy="21602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회원정보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"/>
          <p:cNvSpPr/>
          <p:nvPr/>
        </p:nvSpPr>
        <p:spPr>
          <a:xfrm>
            <a:off x="5724113" y="1519392"/>
            <a:ext cx="1080135" cy="21602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>
                <a:solidFill>
                  <a:schemeClr val="tx1"/>
                </a:solidFill>
              </a:rPr>
              <a:t>포인트</a:t>
            </a:r>
            <a:r>
              <a:rPr lang="en-US" altLang="ko-KR" sz="700">
                <a:solidFill>
                  <a:schemeClr val="tx1"/>
                </a:solidFill>
              </a:rPr>
              <a:t>/</a:t>
            </a:r>
            <a:r>
              <a:rPr lang="ko-KR" altLang="en-US" sz="700">
                <a:solidFill>
                  <a:schemeClr val="tx1"/>
                </a:solidFill>
              </a:rPr>
              <a:t>쿠폰</a:t>
            </a:r>
            <a:r>
              <a:rPr lang="en-US" altLang="ko-KR" sz="700">
                <a:solidFill>
                  <a:schemeClr val="tx1"/>
                </a:solidFill>
              </a:rPr>
              <a:t>/</a:t>
            </a:r>
            <a:r>
              <a:rPr lang="ko-KR" altLang="en-US" sz="700">
                <a:solidFill>
                  <a:schemeClr val="tx1"/>
                </a:solidFill>
              </a:rPr>
              <a:t>리뷰 확인</a:t>
            </a:r>
            <a:endParaRPr lang="ko-KR" altLang="en-US" sz="700">
              <a:solidFill>
                <a:schemeClr val="tx1"/>
              </a:solidFill>
            </a:endParaRPr>
          </a:p>
        </p:txBody>
      </p:sp>
      <p:sp>
        <p:nvSpPr>
          <p:cNvPr id="51" name=""/>
          <p:cNvSpPr/>
          <p:nvPr/>
        </p:nvSpPr>
        <p:spPr>
          <a:xfrm>
            <a:off x="5724128" y="1764220"/>
            <a:ext cx="1080135" cy="21602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예약내역 확인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2" name=""/>
          <p:cNvSpPr/>
          <p:nvPr/>
        </p:nvSpPr>
        <p:spPr>
          <a:xfrm>
            <a:off x="5724128" y="2012651"/>
            <a:ext cx="1080135" cy="21602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즐겨찾기 목록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"/>
          <p:cNvSpPr/>
          <p:nvPr/>
        </p:nvSpPr>
        <p:spPr>
          <a:xfrm>
            <a:off x="5724128" y="2257482"/>
            <a:ext cx="1080135" cy="21602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게시글 작성 목록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"/>
          <p:cNvSpPr/>
          <p:nvPr/>
        </p:nvSpPr>
        <p:spPr>
          <a:xfrm>
            <a:off x="5724128" y="2495112"/>
            <a:ext cx="1080135" cy="21602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문의내역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5" name=""/>
          <p:cNvSpPr/>
          <p:nvPr/>
        </p:nvSpPr>
        <p:spPr>
          <a:xfrm>
            <a:off x="6876256" y="1522990"/>
            <a:ext cx="1080135" cy="21602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FAQ</a:t>
            </a:r>
            <a:endParaRPr lang="en-US" altLang="ko-KR" sz="1100">
              <a:solidFill>
                <a:schemeClr val="tx1"/>
              </a:solidFill>
            </a:endParaRPr>
          </a:p>
        </p:txBody>
      </p:sp>
      <p:sp>
        <p:nvSpPr>
          <p:cNvPr id="56" name=""/>
          <p:cNvSpPr/>
          <p:nvPr/>
        </p:nvSpPr>
        <p:spPr>
          <a:xfrm>
            <a:off x="6876256" y="1764220"/>
            <a:ext cx="1080135" cy="21602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문의하기</a:t>
            </a:r>
            <a:endParaRPr lang="ko-KR" altLang="en-US" sz="1100">
              <a:solidFill>
                <a:schemeClr val="tx1"/>
              </a:solidFill>
            </a:endParaRPr>
          </a:p>
        </p:txBody>
      </p:sp>
      <p:cxnSp>
        <p:nvCxnSpPr>
          <p:cNvPr id="57" name=""/>
          <p:cNvCxnSpPr/>
          <p:nvPr/>
        </p:nvCxnSpPr>
        <p:spPr>
          <a:xfrm rot="16200000" flipH="1">
            <a:off x="755575" y="2859783"/>
            <a:ext cx="144018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"/>
          <p:cNvCxnSpPr/>
          <p:nvPr/>
        </p:nvCxnSpPr>
        <p:spPr>
          <a:xfrm rot="16200000" flipH="1">
            <a:off x="6300191" y="2859783"/>
            <a:ext cx="144018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"/>
          <p:cNvCxnSpPr/>
          <p:nvPr/>
        </p:nvCxnSpPr>
        <p:spPr>
          <a:xfrm rot="16200000" flipH="1">
            <a:off x="8100391" y="2859783"/>
            <a:ext cx="144018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"/>
          <p:cNvCxnSpPr/>
          <p:nvPr/>
        </p:nvCxnSpPr>
        <p:spPr>
          <a:xfrm rot="16200000" flipH="1">
            <a:off x="2555775" y="2859783"/>
            <a:ext cx="144018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"/>
          <p:cNvCxnSpPr/>
          <p:nvPr/>
        </p:nvCxnSpPr>
        <p:spPr>
          <a:xfrm rot="16200000" flipH="1">
            <a:off x="4463987" y="2859781"/>
            <a:ext cx="144018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"/>
          <p:cNvSpPr/>
          <p:nvPr/>
        </p:nvSpPr>
        <p:spPr>
          <a:xfrm>
            <a:off x="179512" y="2931790"/>
            <a:ext cx="1224136" cy="2880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/>
              <a:t>지도</a:t>
            </a:r>
            <a:endParaRPr lang="ko-KR" altLang="en-US" sz="1600"/>
          </a:p>
        </p:txBody>
      </p:sp>
      <p:sp>
        <p:nvSpPr>
          <p:cNvPr id="63" name=""/>
          <p:cNvSpPr/>
          <p:nvPr/>
        </p:nvSpPr>
        <p:spPr>
          <a:xfrm>
            <a:off x="7596335" y="2931790"/>
            <a:ext cx="1224136" cy="2880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/>
              <a:t>브랜드소개</a:t>
            </a:r>
            <a:endParaRPr lang="ko-KR" altLang="en-US" sz="1600"/>
          </a:p>
        </p:txBody>
      </p:sp>
      <p:sp>
        <p:nvSpPr>
          <p:cNvPr id="64" name=""/>
          <p:cNvSpPr/>
          <p:nvPr/>
        </p:nvSpPr>
        <p:spPr>
          <a:xfrm>
            <a:off x="1979712" y="2931790"/>
            <a:ext cx="1224136" cy="2880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/>
              <a:t>맛집추천</a:t>
            </a:r>
            <a:endParaRPr lang="ko-KR" altLang="en-US" sz="1600"/>
          </a:p>
        </p:txBody>
      </p:sp>
      <p:sp>
        <p:nvSpPr>
          <p:cNvPr id="65" name=""/>
          <p:cNvSpPr/>
          <p:nvPr/>
        </p:nvSpPr>
        <p:spPr>
          <a:xfrm>
            <a:off x="3923928" y="2931790"/>
            <a:ext cx="1224136" cy="2880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/>
              <a:t>게시판</a:t>
            </a:r>
            <a:endParaRPr lang="ko-KR" altLang="en-US" sz="1600"/>
          </a:p>
        </p:txBody>
      </p:sp>
      <p:sp>
        <p:nvSpPr>
          <p:cNvPr id="66" name=""/>
          <p:cNvSpPr/>
          <p:nvPr/>
        </p:nvSpPr>
        <p:spPr>
          <a:xfrm>
            <a:off x="5796136" y="2931790"/>
            <a:ext cx="1224136" cy="2880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/>
              <a:t>이벤트</a:t>
            </a:r>
            <a:endParaRPr lang="ko-KR" altLang="en-US" sz="1600"/>
          </a:p>
        </p:txBody>
      </p:sp>
      <p:sp>
        <p:nvSpPr>
          <p:cNvPr id="67" name=""/>
          <p:cNvSpPr/>
          <p:nvPr/>
        </p:nvSpPr>
        <p:spPr>
          <a:xfrm>
            <a:off x="179512" y="4659979"/>
            <a:ext cx="1080135" cy="216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/>
              <a:t>회사소개</a:t>
            </a:r>
            <a:endParaRPr lang="ko-KR" altLang="en-US" sz="1100"/>
          </a:p>
        </p:txBody>
      </p:sp>
      <p:sp>
        <p:nvSpPr>
          <p:cNvPr id="68" name=""/>
          <p:cNvSpPr/>
          <p:nvPr/>
        </p:nvSpPr>
        <p:spPr>
          <a:xfrm>
            <a:off x="1331640" y="4659979"/>
            <a:ext cx="1080135" cy="216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/>
              <a:t>오시는길</a:t>
            </a:r>
            <a:endParaRPr lang="ko-KR" altLang="en-US" sz="1100"/>
          </a:p>
        </p:txBody>
      </p:sp>
      <p:sp>
        <p:nvSpPr>
          <p:cNvPr id="69" name=""/>
          <p:cNvSpPr/>
          <p:nvPr/>
        </p:nvSpPr>
        <p:spPr>
          <a:xfrm>
            <a:off x="2483753" y="4659979"/>
            <a:ext cx="1080135" cy="216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/>
              <a:t>개인정보처리방침</a:t>
            </a:r>
            <a:endParaRPr lang="ko-KR" altLang="en-US" sz="900"/>
          </a:p>
        </p:txBody>
      </p:sp>
      <p:sp>
        <p:nvSpPr>
          <p:cNvPr id="70" name=""/>
          <p:cNvSpPr/>
          <p:nvPr/>
        </p:nvSpPr>
        <p:spPr>
          <a:xfrm>
            <a:off x="3635881" y="4659976"/>
            <a:ext cx="1080135" cy="216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/>
              <a:t>이용약관</a:t>
            </a:r>
            <a:endParaRPr lang="ko-KR" altLang="en-US" sz="1100"/>
          </a:p>
        </p:txBody>
      </p:sp>
      <p:sp>
        <p:nvSpPr>
          <p:cNvPr id="71" name=""/>
          <p:cNvSpPr/>
          <p:nvPr/>
        </p:nvSpPr>
        <p:spPr>
          <a:xfrm>
            <a:off x="4787994" y="4659976"/>
            <a:ext cx="1080135" cy="216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/>
              <a:t>이메일무단수집거부</a:t>
            </a:r>
            <a:endParaRPr lang="ko-KR" altLang="en-US" sz="800"/>
          </a:p>
        </p:txBody>
      </p:sp>
      <p:sp>
        <p:nvSpPr>
          <p:cNvPr id="72" name=""/>
          <p:cNvSpPr/>
          <p:nvPr/>
        </p:nvSpPr>
        <p:spPr>
          <a:xfrm>
            <a:off x="5796136" y="3251206"/>
            <a:ext cx="1224136" cy="2880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</a:rPr>
              <a:t>쿠폰</a:t>
            </a:r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73" name=""/>
          <p:cNvSpPr/>
          <p:nvPr/>
        </p:nvSpPr>
        <p:spPr>
          <a:xfrm>
            <a:off x="5796136" y="3564445"/>
            <a:ext cx="1224136" cy="2880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</a:rPr>
              <a:t>앙포인트</a:t>
            </a:r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74" name=""/>
          <p:cNvSpPr/>
          <p:nvPr/>
        </p:nvSpPr>
        <p:spPr>
          <a:xfrm>
            <a:off x="5796136" y="3881285"/>
            <a:ext cx="1224136" cy="2880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>
                <a:solidFill>
                  <a:schemeClr val="tx1"/>
                </a:solidFill>
              </a:rPr>
              <a:t>출석체크</a:t>
            </a:r>
            <a:endParaRPr lang="ko-KR" altLang="en-US" sz="1300">
              <a:solidFill>
                <a:schemeClr val="tx1"/>
              </a:solidFill>
            </a:endParaRPr>
          </a:p>
        </p:txBody>
      </p:sp>
      <p:sp>
        <p:nvSpPr>
          <p:cNvPr id="75" name=""/>
          <p:cNvSpPr/>
          <p:nvPr/>
        </p:nvSpPr>
        <p:spPr>
          <a:xfrm>
            <a:off x="5796136" y="4201725"/>
            <a:ext cx="1224136" cy="2880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effectLst/>
              </a:rPr>
              <a:t>이달의 이벤트</a:t>
            </a:r>
            <a:endParaRPr lang="ko-KR" altLang="en-US" sz="1200">
              <a:solidFill>
                <a:schemeClr val="tx1"/>
              </a:solidFill>
              <a:effectLst/>
            </a:endParaRPr>
          </a:p>
        </p:txBody>
      </p:sp>
      <p:sp>
        <p:nvSpPr>
          <p:cNvPr id="76" name=""/>
          <p:cNvSpPr/>
          <p:nvPr/>
        </p:nvSpPr>
        <p:spPr>
          <a:xfrm>
            <a:off x="3924490" y="3247606"/>
            <a:ext cx="1224136" cy="2880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게시글 리스트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7" name=""/>
          <p:cNvSpPr/>
          <p:nvPr/>
        </p:nvSpPr>
        <p:spPr>
          <a:xfrm>
            <a:off x="3924490" y="3564445"/>
            <a:ext cx="1224136" cy="2880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게시글 상세보기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8" name=""/>
          <p:cNvSpPr/>
          <p:nvPr/>
        </p:nvSpPr>
        <p:spPr>
          <a:xfrm>
            <a:off x="7596336" y="3247606"/>
            <a:ext cx="1224136" cy="2880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>
                <a:solidFill>
                  <a:schemeClr val="tx1"/>
                </a:solidFill>
              </a:rPr>
              <a:t>‘</a:t>
            </a:r>
            <a:r>
              <a:rPr lang="ko-KR" altLang="en-US" sz="1100">
                <a:solidFill>
                  <a:schemeClr val="tx1"/>
                </a:solidFill>
              </a:rPr>
              <a:t>앙꼬</a:t>
            </a:r>
            <a:r>
              <a:rPr lang="en-US" altLang="ko-KR" sz="1100">
                <a:solidFill>
                  <a:schemeClr val="tx1"/>
                </a:solidFill>
              </a:rPr>
              <a:t>’</a:t>
            </a:r>
            <a:r>
              <a:rPr lang="ko-KR" altLang="en-US" sz="1100">
                <a:solidFill>
                  <a:schemeClr val="tx1"/>
                </a:solidFill>
              </a:rPr>
              <a:t>란</a:t>
            </a:r>
            <a:r>
              <a:rPr lang="en-US" altLang="ko-KR" sz="1100">
                <a:solidFill>
                  <a:schemeClr val="tx1"/>
                </a:solidFill>
              </a:rPr>
              <a:t>?</a:t>
            </a:r>
            <a:endParaRPr lang="en-US" altLang="ko-KR" sz="1100">
              <a:solidFill>
                <a:schemeClr val="tx1"/>
              </a:solidFill>
            </a:endParaRPr>
          </a:p>
        </p:txBody>
      </p:sp>
      <p:sp>
        <p:nvSpPr>
          <p:cNvPr id="79" name=""/>
          <p:cNvSpPr/>
          <p:nvPr/>
        </p:nvSpPr>
        <p:spPr>
          <a:xfrm>
            <a:off x="7596336" y="3564445"/>
            <a:ext cx="1224136" cy="2880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</a:rPr>
              <a:t>오시는 길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0" name=""/>
          <p:cNvSpPr/>
          <p:nvPr/>
        </p:nvSpPr>
        <p:spPr>
          <a:xfrm>
            <a:off x="3923928" y="3881285"/>
            <a:ext cx="1224136" cy="2880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글 작성</a:t>
            </a:r>
            <a:r>
              <a:rPr lang="en-US" altLang="ko-KR" sz="1100">
                <a:solidFill>
                  <a:schemeClr val="tx1"/>
                </a:solidFill>
              </a:rPr>
              <a:t>/</a:t>
            </a:r>
            <a:r>
              <a:rPr lang="ko-KR" altLang="en-US" sz="1100">
                <a:solidFill>
                  <a:schemeClr val="tx1"/>
                </a:solidFill>
              </a:rPr>
              <a:t>수정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1" name=""/>
          <p:cNvSpPr/>
          <p:nvPr/>
        </p:nvSpPr>
        <p:spPr>
          <a:xfrm>
            <a:off x="1979712" y="3263022"/>
            <a:ext cx="1224136" cy="2880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맛집 리스트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2" name=""/>
          <p:cNvSpPr/>
          <p:nvPr/>
        </p:nvSpPr>
        <p:spPr>
          <a:xfrm>
            <a:off x="1979712" y="3579862"/>
            <a:ext cx="1224136" cy="2880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맛집 글 상세보기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3" name=""/>
          <p:cNvSpPr/>
          <p:nvPr/>
        </p:nvSpPr>
        <p:spPr>
          <a:xfrm>
            <a:off x="1979149" y="3896701"/>
            <a:ext cx="1224136" cy="2880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글 작성</a:t>
            </a:r>
            <a:r>
              <a:rPr lang="en-US" altLang="ko-KR" sz="1100">
                <a:solidFill>
                  <a:schemeClr val="tx1"/>
                </a:solidFill>
              </a:rPr>
              <a:t>/</a:t>
            </a:r>
            <a:r>
              <a:rPr lang="ko-KR" altLang="en-US" sz="1100">
                <a:solidFill>
                  <a:schemeClr val="tx1"/>
                </a:solidFill>
              </a:rPr>
              <a:t>수정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4" name=""/>
          <p:cNvSpPr/>
          <p:nvPr/>
        </p:nvSpPr>
        <p:spPr>
          <a:xfrm>
            <a:off x="180074" y="3263022"/>
            <a:ext cx="1224136" cy="2880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>
                <a:solidFill>
                  <a:schemeClr val="tx1"/>
                </a:solidFill>
              </a:rPr>
              <a:t>혼잡도 및 교통상황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5" name=""/>
          <p:cNvSpPr/>
          <p:nvPr/>
        </p:nvSpPr>
        <p:spPr>
          <a:xfrm>
            <a:off x="180074" y="3579862"/>
            <a:ext cx="1224136" cy="2880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카테고리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6" name=""/>
          <p:cNvSpPr/>
          <p:nvPr/>
        </p:nvSpPr>
        <p:spPr>
          <a:xfrm>
            <a:off x="179512" y="3896701"/>
            <a:ext cx="1224136" cy="2880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장소 상세보기</a:t>
            </a:r>
            <a:endParaRPr lang="ko-KR" altLang="en-US" sz="11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DB</a:t>
            </a:r>
            <a:r>
              <a:rPr lang="ko-KR" altLang="en-US"/>
              <a:t>설계서</a:t>
            </a:r>
          </a:p>
        </p:txBody>
      </p:sp>
      <p:pic>
        <p:nvPicPr>
          <p:cNvPr id="38" name="그림 37"/>
          <p:cNvPicPr>
            <a:picLocks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72000" y="987574"/>
            <a:ext cx="7200000" cy="36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메인화면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(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1/3)</a:t>
            </a:r>
            <a:endParaRPr kumimoji="0" lang="en-US" altLang="ko-KR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35" name="그림 34"/>
          <p:cNvPicPr/>
          <p:nvPr/>
        </p:nvPicPr>
        <p:blipFill rotWithShape="1">
          <a:blip r:embed="rId2"/>
          <a:srcRect l="4090" b="47480"/>
          <a:stretch>
            <a:fillRect/>
          </a:stretch>
        </p:blipFill>
        <p:spPr>
          <a:xfrm>
            <a:off x="180000" y="1260001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38" name="Text Placeholder 2"/>
          <p:cNvSpPr>
            <a:spLocks noGrp="1"/>
          </p:cNvSpPr>
          <p:nvPr/>
        </p:nvSpPr>
        <p:spPr>
          <a:xfrm>
            <a:off x="6804248" y="1260000"/>
            <a:ext cx="2268760" cy="2895926"/>
          </a:xfrm>
          <a:prstGeom prst="rect">
            <a:avLst/>
          </a:prstGeom>
        </p:spPr>
        <p:txBody>
          <a:bodyPr anchor="ctr"/>
          <a:lstStyle/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① </a:t>
            </a:r>
            <a:r>
              <a:rPr kumimoji="0" lang="en-US" altLang="ko-KR" sz="110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Header</a:t>
            </a:r>
            <a:b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: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각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Navi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클릭시 해당 기능의 </a:t>
            </a:r>
            <a:b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 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웹페이지로 이동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②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검색 창에 키워드 검색 시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,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키워드에 관련 검색 정보와 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함께 지도 페이지로 이동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③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금주의 인기 테마 별 식당 및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카페 각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6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곳 출력</a:t>
            </a:r>
            <a:b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</a:b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 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스와이퍼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기능 탑재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)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④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이미지 클릭시 해당 식당 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상세 페이지로 이동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구현예정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)</a:t>
            </a:r>
            <a:endParaRPr kumimoji="0" lang="ko-KR" altLang="en-US" sz="11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827584" y="1151988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1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43608" y="1275606"/>
            <a:ext cx="4464496" cy="216024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0" name="타원 9"/>
          <p:cNvSpPr/>
          <p:nvPr/>
        </p:nvSpPr>
        <p:spPr>
          <a:xfrm>
            <a:off x="1699872" y="1652789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2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43832" y="1868813"/>
            <a:ext cx="2918165" cy="919473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2" name="타원 11"/>
          <p:cNvSpPr/>
          <p:nvPr/>
        </p:nvSpPr>
        <p:spPr>
          <a:xfrm>
            <a:off x="1115616" y="3140010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3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23628" y="3356034"/>
            <a:ext cx="4212468" cy="123194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5" name="타원 14"/>
          <p:cNvSpPr/>
          <p:nvPr/>
        </p:nvSpPr>
        <p:spPr>
          <a:xfrm>
            <a:off x="1331640" y="3140010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4</a:t>
            </a:r>
            <a:endParaRPr lang="en-US" altLang="ko-KR" sz="13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메인화면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(2/3)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36" name="그림 35"/>
          <p:cNvPicPr/>
          <p:nvPr/>
        </p:nvPicPr>
        <p:blipFill rotWithShape="1">
          <a:blip r:embed="rId2"/>
          <a:srcRect t="48600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9" name="Text Placeholder 2"/>
          <p:cNvSpPr>
            <a:spLocks noGrp="1"/>
          </p:cNvSpPr>
          <p:nvPr/>
        </p:nvSpPr>
        <p:spPr>
          <a:xfrm>
            <a:off x="6804248" y="1275606"/>
            <a:ext cx="2267976" cy="3528392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③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금주의 인기 테마 별 식당 및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카페 각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6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곳 출력</a:t>
            </a:r>
            <a:b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</a:b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 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스와이퍼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기능 탑재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)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100" b="1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④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이미지 클릭시 해당 식당 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상세 페이지로 이동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구현예정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)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kumimoji="0" lang="ko-KR" altLang="en-US" sz="11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⑤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이벤트 배너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자동 스와이퍼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)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이미지 클릭시 해당 페이지로 </a:t>
            </a:r>
            <a:b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</a:b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이동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⑥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kumimoji="0" lang="en-US" altLang="ko-KR" sz="110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Footer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: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유저에게 제공되는 브랜드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,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개인정보처리방침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,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이용약관 등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정보 제공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1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⑦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각종 카테고리 클릭 시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모달 창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223628" y="1223735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3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31640" y="1439759"/>
            <a:ext cx="4104456" cy="123194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2" name="타원 11"/>
          <p:cNvSpPr/>
          <p:nvPr/>
        </p:nvSpPr>
        <p:spPr>
          <a:xfrm>
            <a:off x="1439652" y="1223735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4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23628" y="3087874"/>
            <a:ext cx="4356484" cy="92403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6" name="직사각형 15"/>
          <p:cNvSpPr/>
          <p:nvPr/>
        </p:nvSpPr>
        <p:spPr>
          <a:xfrm>
            <a:off x="1224153" y="4176522"/>
            <a:ext cx="4352810" cy="587363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5" name="타원 14"/>
          <p:cNvSpPr/>
          <p:nvPr/>
        </p:nvSpPr>
        <p:spPr>
          <a:xfrm>
            <a:off x="1045704" y="4036989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6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15616" y="2931790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5</a:t>
            </a:r>
            <a:endParaRPr lang="en-US" altLang="ko-KR" sz="1300">
              <a:solidFill>
                <a:schemeClr val="dk2"/>
              </a:solidFill>
            </a:endParaRPr>
          </a:p>
        </p:txBody>
      </p:sp>
      <p:pic>
        <p:nvPicPr>
          <p:cNvPr id="37" name="그림 40"/>
          <p:cNvPicPr/>
          <p:nvPr/>
        </p:nvPicPr>
        <p:blipFill rotWithShape="1">
          <a:blip r:embed="rId3"/>
          <a:srcRect l="15560" t="6000" r="18880" b="11990"/>
          <a:stretch>
            <a:fillRect/>
          </a:stretch>
        </p:blipFill>
        <p:spPr>
          <a:xfrm>
            <a:off x="4860032" y="3003798"/>
            <a:ext cx="1512168" cy="1368152"/>
          </a:xfrm>
          <a:prstGeom prst="rect">
            <a:avLst/>
          </a:prstGeom>
          <a:ln w="12700">
            <a:solidFill>
              <a:schemeClr val="dk2"/>
            </a:solidFill>
          </a:ln>
        </p:spPr>
      </p:pic>
      <p:sp>
        <p:nvSpPr>
          <p:cNvPr id="38" name="TextBox 51"/>
          <p:cNvSpPr txBox="1"/>
          <p:nvPr/>
        </p:nvSpPr>
        <p:spPr>
          <a:xfrm>
            <a:off x="3707904" y="4134584"/>
            <a:ext cx="936104" cy="237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>
                <a:solidFill>
                  <a:schemeClr val="dk2"/>
                </a:solidFill>
              </a:rPr>
              <a:t>click!</a:t>
            </a:r>
            <a:endParaRPr lang="en-US" altLang="ko-KR" sz="1000">
              <a:solidFill>
                <a:schemeClr val="dk2"/>
              </a:solidFill>
            </a:endParaRPr>
          </a:p>
        </p:txBody>
      </p:sp>
      <p:sp>
        <p:nvSpPr>
          <p:cNvPr id="39" name="타원 52"/>
          <p:cNvSpPr/>
          <p:nvPr/>
        </p:nvSpPr>
        <p:spPr>
          <a:xfrm>
            <a:off x="3528441" y="4302538"/>
            <a:ext cx="360040" cy="72009"/>
          </a:xfrm>
          <a:prstGeom prst="ellipse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0" name="타원 53"/>
          <p:cNvSpPr/>
          <p:nvPr/>
        </p:nvSpPr>
        <p:spPr>
          <a:xfrm>
            <a:off x="4788024" y="2859782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7</a:t>
            </a:r>
            <a:endParaRPr lang="en-US" altLang="ko-KR" sz="13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번호이(가) 표시된 사진"/>
          <p:cNvPicPr>
            <a:picLocks noChangeAspect="1"/>
          </p:cNvPicPr>
          <p:nvPr/>
        </p:nvPicPr>
        <p:blipFill rotWithShape="1">
          <a:blip r:embed="rId2"/>
          <a:srcRect t="8310" r="1090" b="5590"/>
          <a:stretch>
            <a:fillRect/>
          </a:stretch>
        </p:blipFill>
        <p:spPr>
          <a:xfrm>
            <a:off x="213454" y="224260"/>
            <a:ext cx="8544170" cy="469656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15747" y="109010"/>
            <a:ext cx="2365576" cy="539894"/>
          </a:xfrm>
        </p:spPr>
        <p:txBody>
          <a:bodyPr lIns="91440" tIns="45720" rIns="91440" bIns="45720" anchor="ctr"/>
          <a:lstStyle/>
          <a:p>
            <a:pPr>
              <a:defRPr/>
            </a:pPr>
            <a:r>
              <a:rPr lang="ko-KR" altLang="en-US" sz="2400" b="1">
                <a:cs typeface="Arial"/>
              </a:rPr>
              <a:t>프로젝트 설계</a:t>
            </a:r>
            <a:endParaRPr lang="ko-KR" altLang="en-US" sz="2400" b="1">
              <a:cs typeface="Arial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48942" y="956783"/>
            <a:ext cx="273456" cy="13463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5638963" y="727034"/>
            <a:ext cx="1376340" cy="2308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tx1"/>
                </a:solidFill>
                <a:cs typeface="Arial"/>
              </a:rPr>
              <a:t>로그인 페이지로 이동</a:t>
            </a:r>
            <a:endParaRPr lang="ko-KR" altLang="en-US" sz="900">
              <a:solidFill>
                <a:schemeClr val="tx1"/>
              </a:solidFill>
              <a:cs typeface="Arial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942081" y="1557217"/>
            <a:ext cx="1430922" cy="14186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119285" y="755971"/>
            <a:ext cx="2902751" cy="5078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tx1"/>
                </a:solidFill>
                <a:cs typeface="Arial"/>
              </a:rPr>
              <a:t>아이디 / 비밀번호 / 비밀번호 확인 /</a:t>
            </a:r>
            <a:endParaRPr lang="ko-KR" altLang="en-US" sz="9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900">
                <a:solidFill>
                  <a:schemeClr val="tx1"/>
                </a:solidFill>
                <a:cs typeface="Arial"/>
              </a:rPr>
              <a:t>이름 / 닉네임 / 전화번호 / 이메일 </a:t>
            </a:r>
            <a:endParaRPr lang="ko-KR" altLang="en-US" sz="9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900">
                <a:solidFill>
                  <a:schemeClr val="tx1"/>
                </a:solidFill>
                <a:cs typeface="Arial"/>
              </a:rPr>
              <a:t>각각 조건</a:t>
            </a:r>
            <a:r>
              <a:rPr lang="ko-KR" sz="900">
                <a:solidFill>
                  <a:schemeClr val="tx1"/>
                </a:solidFill>
                <a:cs typeface="Arial"/>
              </a:rPr>
              <a:t> 미충족 시 화면에 </a:t>
            </a:r>
            <a:r>
              <a:rPr lang="ko-KR" sz="900" u="sng">
                <a:solidFill>
                  <a:schemeClr val="tx1"/>
                </a:solidFill>
                <a:cs typeface="Arial"/>
              </a:rPr>
              <a:t>텍스트 표시</a:t>
            </a:r>
            <a:r>
              <a:rPr lang="ko-KR" sz="900">
                <a:solidFill>
                  <a:schemeClr val="tx1"/>
                </a:solidFill>
                <a:cs typeface="Arial"/>
              </a:rPr>
              <a:t>, 가입 불가</a:t>
            </a:r>
            <a:endParaRPr lang="ko-KR" sz="900">
              <a:solidFill>
                <a:schemeClr val="tx1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6718" y="1918082"/>
            <a:ext cx="1489156" cy="27285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942080" y="2056375"/>
            <a:ext cx="2429238" cy="14910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2942079" y="2570000"/>
            <a:ext cx="1083682" cy="13463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942078" y="3090860"/>
            <a:ext cx="1083682" cy="13463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9" name="직사각형 28"/>
          <p:cNvSpPr/>
          <p:nvPr/>
        </p:nvSpPr>
        <p:spPr>
          <a:xfrm>
            <a:off x="2942077" y="3593249"/>
            <a:ext cx="1908378" cy="127398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0" name="TextBox 29"/>
          <p:cNvSpPr txBox="1"/>
          <p:nvPr/>
        </p:nvSpPr>
        <p:spPr>
          <a:xfrm>
            <a:off x="119285" y="2210043"/>
            <a:ext cx="2012946" cy="35980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tx1"/>
                </a:solidFill>
                <a:cs typeface="Arial"/>
              </a:rPr>
              <a:t>한글, 영어 입력 시 텍스트 자동 삭제</a:t>
            </a:r>
            <a:endParaRPr lang="ko-KR" altLang="en-US" sz="9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900">
                <a:solidFill>
                  <a:schemeClr val="tx1"/>
                </a:solidFill>
                <a:cs typeface="Arial"/>
              </a:rPr>
              <a:t>숫자 입력 시 자동 하이픈 생성</a:t>
            </a:r>
            <a:endParaRPr lang="ko-KR" altLang="en-US" sz="900">
              <a:solidFill>
                <a:schemeClr val="tx1"/>
              </a:solidFill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9285" y="1370876"/>
            <a:ext cx="1629536" cy="369332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tx1"/>
                </a:solidFill>
                <a:cs typeface="Arial"/>
              </a:rPr>
              <a:t>[ 중복 불가 ]</a:t>
            </a:r>
            <a:endParaRPr lang="ko-KR" altLang="en-US" sz="9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900">
                <a:solidFill>
                  <a:schemeClr val="tx1"/>
                </a:solidFill>
                <a:cs typeface="Arial"/>
              </a:rPr>
              <a:t>아이디 / 닉네임 / 전화번호</a:t>
            </a:r>
            <a:endParaRPr lang="ko-KR" sz="900">
              <a:solidFill>
                <a:schemeClr val="tx1"/>
              </a:solidFill>
              <a:cs typeface="Arial"/>
            </a:endParaRPr>
          </a:p>
        </p:txBody>
      </p:sp>
      <p:pic>
        <p:nvPicPr>
          <p:cNvPr id="36" name="그림 35" descr="텍스트, 스크린샷, 폰트, 번호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l="42320" r="630"/>
          <a:stretch>
            <a:fillRect/>
          </a:stretch>
        </p:blipFill>
        <p:spPr>
          <a:xfrm>
            <a:off x="215819" y="2728607"/>
            <a:ext cx="1318004" cy="110345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29951" y="3092610"/>
            <a:ext cx="1723577" cy="772635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tx1"/>
                </a:solidFill>
                <a:cs typeface="Arial"/>
              </a:rPr>
              <a:t>이메일 선택 시</a:t>
            </a:r>
            <a:endParaRPr lang="ko-KR" altLang="en-US" sz="9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900">
                <a:solidFill>
                  <a:schemeClr val="tx1"/>
                </a:solidFill>
                <a:cs typeface="Arial"/>
              </a:rPr>
              <a:t>텍스트 자동​ 삽입, 수정 불가</a:t>
            </a:r>
            <a:endParaRPr lang="ko-KR" altLang="en-US" sz="9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endParaRPr lang="ko-KR" altLang="en-US" sz="9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900">
                <a:solidFill>
                  <a:schemeClr val="tx1"/>
                </a:solidFill>
                <a:cs typeface="Arial"/>
              </a:rPr>
              <a:t>직접입력 클릭 시</a:t>
            </a:r>
            <a:endParaRPr lang="ko-KR" altLang="en-US" sz="9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900">
                <a:solidFill>
                  <a:schemeClr val="tx1"/>
                </a:solidFill>
                <a:cs typeface="Arial"/>
              </a:rPr>
              <a:t>수정 가능</a:t>
            </a:r>
            <a:endParaRPr lang="ko-KR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969330" y="4009601"/>
            <a:ext cx="403671" cy="9846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3" name="TextBox 42"/>
          <p:cNvSpPr txBox="1"/>
          <p:nvPr/>
        </p:nvSpPr>
        <p:spPr>
          <a:xfrm>
            <a:off x="6326210" y="1305767"/>
            <a:ext cx="2425292" cy="768778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tx1"/>
                </a:solidFill>
                <a:cs typeface="Arial"/>
              </a:rPr>
              <a:t>[ 우편번호 찾기 버튼 ]</a:t>
            </a:r>
            <a:endParaRPr lang="ko-KR" altLang="en-US" sz="9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900">
                <a:solidFill>
                  <a:schemeClr val="tx1"/>
                </a:solidFill>
                <a:cs typeface="Arial"/>
              </a:rPr>
              <a:t>daum 우편번호 api를 통해 주소지 검색. </a:t>
            </a:r>
            <a:endParaRPr lang="ko-KR" altLang="en-US" sz="9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900">
                <a:solidFill>
                  <a:schemeClr val="tx1"/>
                </a:solidFill>
                <a:cs typeface="Arial"/>
              </a:rPr>
              <a:t>주소지 선택 시 우편번호, 주소, 상세주소 등이 각각의 텍스트박스에 자동 삽입됨. 회원가입 시 텍스트 묶어서 전체 주소 저장.</a:t>
            </a:r>
            <a:endParaRPr lang="ko-KR" altLang="en-US" sz="900">
              <a:solidFill>
                <a:schemeClr val="tx1"/>
              </a:solidFill>
              <a:cs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79530" y="4421951"/>
            <a:ext cx="2053062" cy="23591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213331" y="4213907"/>
            <a:ext cx="2685721" cy="646331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tx1"/>
                </a:solidFill>
                <a:cs typeface="Arial"/>
              </a:rPr>
              <a:t>[ 회원가입 버튼 ]</a:t>
            </a:r>
            <a:endParaRPr lang="ko-KR" altLang="en-US" sz="9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900">
                <a:solidFill>
                  <a:schemeClr val="tx1"/>
                </a:solidFill>
                <a:cs typeface="Arial"/>
              </a:rPr>
              <a:t>빈칸 없고 모든 조건 충족 시 회원정보 저장.</a:t>
            </a:r>
            <a:endParaRPr lang="ko-KR" altLang="en-US" sz="9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900">
                <a:solidFill>
                  <a:schemeClr val="tx1"/>
                </a:solidFill>
                <a:cs typeface="Arial"/>
              </a:rPr>
              <a:t>비밀번호 - 암호화</a:t>
            </a:r>
            <a:endParaRPr lang="ko-KR" altLang="en-US" sz="9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900">
                <a:solidFill>
                  <a:schemeClr val="tx1"/>
                </a:solidFill>
                <a:cs typeface="Arial"/>
              </a:rPr>
              <a:t>가입일 날짜 저장</a:t>
            </a:r>
            <a:endParaRPr lang="ko-KR" altLang="en-US" sz="900">
              <a:solidFill>
                <a:schemeClr val="tx1"/>
              </a:solidFill>
              <a:cs typeface="Arial"/>
            </a:endParaRPr>
          </a:p>
        </p:txBody>
      </p:sp>
      <p:sp>
        <p:nvSpPr>
          <p:cNvPr id="12" name="Text Placeholder 2"/>
          <p:cNvSpPr txBox="1"/>
          <p:nvPr/>
        </p:nvSpPr>
        <p:spPr>
          <a:xfrm>
            <a:off x="2032804" y="243791"/>
            <a:ext cx="2003868" cy="27356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>
                <a:cs typeface="Arial"/>
              </a:rPr>
              <a:t>스토리 보드 - 회원가입</a:t>
            </a:r>
            <a:endParaRPr lang="ko-KR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rcRect l="10280" t="9300" r="10940" b="13950"/>
          <a:stretch>
            <a:fillRect/>
          </a:stretch>
        </p:blipFill>
        <p:spPr>
          <a:xfrm>
            <a:off x="827256" y="363710"/>
            <a:ext cx="5672972" cy="41468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/>
        </p:nvSpPr>
        <p:spPr>
          <a:xfrm>
            <a:off x="-2011" y="4704722"/>
            <a:ext cx="3456384" cy="288032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>
              <a:spcBef>
                <a:spcPct val="20000"/>
              </a:spcBef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※헤더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+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푸터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삽입 예정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15747" y="109010"/>
            <a:ext cx="2365576" cy="539894"/>
          </a:xfrm>
        </p:spPr>
        <p:txBody>
          <a:bodyPr lIns="91440" tIns="45720" rIns="91440" bIns="45720" anchor="ctr"/>
          <a:lstStyle/>
          <a:p>
            <a:pPr>
              <a:defRPr/>
            </a:pPr>
            <a:r>
              <a:rPr lang="ko-KR" altLang="en-US" sz="2400" b="1">
                <a:cs typeface="Arial"/>
              </a:rPr>
              <a:t>프로젝트 설계</a:t>
            </a:r>
            <a:endParaRPr lang="ko-KR" altLang="en-US" sz="2400" b="1">
              <a:cs typeface="Arial"/>
            </a:endParaRPr>
          </a:p>
        </p:txBody>
      </p:sp>
      <p:sp>
        <p:nvSpPr>
          <p:cNvPr id="11" name="Text Placeholder 2"/>
          <p:cNvSpPr txBox="1"/>
          <p:nvPr/>
        </p:nvSpPr>
        <p:spPr>
          <a:xfrm>
            <a:off x="2032804" y="275988"/>
            <a:ext cx="2728304" cy="241367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>
                <a:cs typeface="Arial"/>
              </a:rPr>
              <a:t>스토리 보드 - 로그인 / 로그아웃</a:t>
            </a:r>
            <a:endParaRPr lang="ko-KR" b="1"/>
          </a:p>
        </p:txBody>
      </p:sp>
      <p:sp>
        <p:nvSpPr>
          <p:cNvPr id="13" name="직사각형 12"/>
          <p:cNvSpPr/>
          <p:nvPr/>
        </p:nvSpPr>
        <p:spPr>
          <a:xfrm>
            <a:off x="1215049" y="3312414"/>
            <a:ext cx="4780345" cy="366125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894565" y="3900291"/>
            <a:ext cx="4270006" cy="707886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[ 로그인 버튼 ]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입력된 비밀번호와 저장되어 있는 암호화된 비밀번호 비교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아이디, 비밀번호 일치하지 않거나 저장되어 있지 않으면 로그인 불가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로그인 성공 시 세션에 회원정보 저장(아이디, 닉네임) 저장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63628" y="517243"/>
            <a:ext cx="4270006" cy="40011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추후 보완할 점: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  <a:p>
            <a:pPr algn="r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아이디 입력 부분 - 전화번호 ,이메일로도 로그인 가능하도록 변경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04925" y="2153594"/>
            <a:ext cx="2370373" cy="559126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1050">
                <a:solidFill>
                  <a:schemeClr val="tx1"/>
                </a:solidFill>
                <a:cs typeface="Arial"/>
              </a:rPr>
              <a:t>[ 로그아웃 ]</a:t>
            </a:r>
            <a:endParaRPr lang="ko-KR" altLang="en-US" sz="105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1050">
                <a:solidFill>
                  <a:schemeClr val="tx1"/>
                </a:solidFill>
                <a:cs typeface="Arial"/>
              </a:rPr>
              <a:t>헤더부분에서 로그아웃 가능</a:t>
            </a:r>
            <a:endParaRPr lang="ko-KR" altLang="en-US" sz="105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1050">
                <a:solidFill>
                  <a:schemeClr val="tx1"/>
                </a:solidFill>
                <a:cs typeface="Arial"/>
              </a:rPr>
              <a:t>세션에 저장되어 있는 회원정보 삭제</a:t>
            </a:r>
            <a:endParaRPr lang="ko-KR" sz="1050">
              <a:solidFill>
                <a:schemeClr val="tx1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/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3600" b="1">
                <a:cs typeface="Arial"/>
              </a:rPr>
              <a:t>CONTENTS</a:t>
            </a:r>
            <a:endParaRPr lang="en-US" altLang="ko-KR" sz="3600" b="1">
              <a:cs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 rot="0">
            <a:off x="3131840" y="1275606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7" name="Group 16"/>
          <p:cNvGrpSpPr/>
          <p:nvPr/>
        </p:nvGrpSpPr>
        <p:grpSpPr>
          <a:xfrm rot="0">
            <a:off x="3126085" y="2163705"/>
            <a:ext cx="5256584" cy="720000"/>
            <a:chOff x="3131840" y="1491630"/>
            <a:chExt cx="5256584" cy="576064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 rot="0">
            <a:off x="3120330" y="3051804"/>
            <a:ext cx="5256584" cy="720000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 rot="0">
            <a:off x="3114575" y="3939902"/>
            <a:ext cx="5256584" cy="720000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31840" y="1275606"/>
            <a:ext cx="5331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bg1"/>
                </a:solidFill>
                <a:cs typeface="Arial"/>
              </a:rPr>
              <a:t>01</a:t>
            </a:r>
            <a:endParaRPr lang="ko-KR" altLang="en-US" sz="20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20330" y="2163705"/>
            <a:ext cx="5331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bg1"/>
                </a:solidFill>
                <a:cs typeface="Arial"/>
              </a:rPr>
              <a:t>02</a:t>
            </a:r>
            <a:endParaRPr lang="ko-KR" altLang="en-US" sz="20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8820" y="3051804"/>
            <a:ext cx="5331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bg1"/>
                </a:solidFill>
                <a:cs typeface="Arial"/>
              </a:rPr>
              <a:t>03</a:t>
            </a:r>
            <a:endParaRPr lang="ko-KR" altLang="en-US" sz="20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97310" y="3939903"/>
            <a:ext cx="5331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bg1"/>
                </a:solidFill>
                <a:cs typeface="Arial"/>
              </a:rPr>
              <a:t>04</a:t>
            </a:r>
            <a:endParaRPr lang="ko-KR" altLang="en-US" sz="2000" b="1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7" name="Group 6"/>
          <p:cNvGrpSpPr/>
          <p:nvPr/>
        </p:nvGrpSpPr>
        <p:grpSpPr>
          <a:xfrm rot="0">
            <a:off x="3851840" y="1356248"/>
            <a:ext cx="4392568" cy="546224"/>
            <a:chOff x="3851840" y="1356248"/>
            <a:chExt cx="4392568" cy="546224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기획의도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-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개발취지 및 개발목표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 rot="0">
            <a:off x="3851840" y="2250553"/>
            <a:ext cx="4392568" cy="546224"/>
            <a:chOff x="3851840" y="1356248"/>
            <a:chExt cx="4392568" cy="546224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개발환경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-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개발도구 및 기술스택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,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팀구성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 rot="0">
            <a:off x="3851840" y="3144858"/>
            <a:ext cx="4392568" cy="539412"/>
            <a:chOff x="3851840" y="1356248"/>
            <a:chExt cx="4392568" cy="539412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2917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주요일정 및 기능분담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2701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-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프로젝트 소개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,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역할분담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,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추후 개발 일정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 rot="0">
            <a:off x="3851840" y="4039163"/>
            <a:ext cx="4392568" cy="546224"/>
            <a:chOff x="3851840" y="1356248"/>
            <a:chExt cx="4392568" cy="546224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2928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프로젝트 설계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-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메뉴구조도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,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DB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설계서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,</a:t>
              </a:r>
              <a:r>
                <a:rPr lang="ko-KR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스토리보드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rcRect l="950" t="-1530" r="790"/>
          <a:stretch>
            <a:fillRect/>
          </a:stretch>
        </p:blipFill>
        <p:spPr>
          <a:xfrm>
            <a:off x="220430" y="1414352"/>
            <a:ext cx="4495538" cy="3246838"/>
          </a:xfrm>
          <a:prstGeom prst="rect">
            <a:avLst/>
          </a:prstGeom>
        </p:spPr>
      </p:pic>
      <p:sp>
        <p:nvSpPr>
          <p:cNvPr id="41" name="Text Placeholder 2"/>
          <p:cNvSpPr>
            <a:spLocks noGrp="1"/>
          </p:cNvSpPr>
          <p:nvPr/>
        </p:nvSpPr>
        <p:spPr>
          <a:xfrm>
            <a:off x="-2011" y="4661317"/>
            <a:ext cx="3456384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※헤더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+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푸터 삽입예정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5" name="Text Placeholder 1"/>
          <p:cNvSpPr txBox="1"/>
          <p:nvPr/>
        </p:nvSpPr>
        <p:spPr>
          <a:xfrm>
            <a:off x="-115747" y="109010"/>
            <a:ext cx="2365576" cy="53989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b="1">
                <a:cs typeface="Arial"/>
              </a:rPr>
              <a:t>프로젝트 설계</a:t>
            </a:r>
            <a:endParaRPr lang="ko-KR" altLang="en-US" sz="2400" b="1">
              <a:cs typeface="Arial"/>
            </a:endParaRPr>
          </a:p>
        </p:txBody>
      </p:sp>
      <p:sp>
        <p:nvSpPr>
          <p:cNvPr id="7" name="Text Placeholder 2"/>
          <p:cNvSpPr txBox="1"/>
          <p:nvPr/>
        </p:nvSpPr>
        <p:spPr>
          <a:xfrm>
            <a:off x="2032804" y="243791"/>
            <a:ext cx="4962646" cy="27356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>
                <a:cs typeface="Arial"/>
              </a:rPr>
              <a:t>스토리 보드 - 아이디/비밀번호 찾기 페이지의 아이디 찾기 탭</a:t>
            </a:r>
            <a:endParaRPr lang="ko-KR" altLang="en-US" b="1"/>
          </a:p>
        </p:txBody>
      </p:sp>
      <p:sp>
        <p:nvSpPr>
          <p:cNvPr id="13" name="TextBox 12"/>
          <p:cNvSpPr txBox="1"/>
          <p:nvPr/>
        </p:nvSpPr>
        <p:spPr>
          <a:xfrm>
            <a:off x="198862" y="4401996"/>
            <a:ext cx="4392987" cy="234774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이름, 이메일 주소가 저장되어 있는 회원정보와 불일치 시 아이디 찾기 불가</a:t>
            </a:r>
            <a:endParaRPr lang="ko-KR" sz="100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0334" y="3852481"/>
            <a:ext cx="3724157" cy="279315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16" name="그림 15" descr="텍스트, 스크린샷, 폰트, 디자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9075" y="1500126"/>
            <a:ext cx="4497850" cy="256282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933880" y="4025817"/>
            <a:ext cx="2049114" cy="246221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일치할 시 화면에 아이디 출력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938713" y="2953413"/>
            <a:ext cx="3810967" cy="92315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540333" y="2620640"/>
            <a:ext cx="635164" cy="18527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0348" y="575115"/>
            <a:ext cx="5593861" cy="553998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비밀번호 찾기 탭과 같은 페이지를 사용하기 때문에 화면 전환 필요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텍스트 박스, 버튼 등 선택된 탭에 따라 숨기고 보이도록 함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아이디 찾기 후 비밀번호 찾기 탭 클릭 시 화면에 출력된 결과 삭제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57670" y="575114"/>
            <a:ext cx="4125323" cy="553998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추후 보완할 점: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  <a:p>
            <a:pPr marL="228600" indent="-228600" algn="r">
              <a:buAutoNum type="arabicPeriod"/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이름 대신 중복이 없는 전화번호 또는 닉네임을 입력하도록 변경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  <a:p>
            <a:pPr marL="228600" indent="-228600" algn="r">
              <a:buAutoNum type="arabicPeriod"/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이메일 인증번호 확인 후 아이디 찾기가 가능하도록 수정할 것</a:t>
            </a:r>
            <a:endParaRPr 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, 브랜드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l="69660" t="56770" r="4880" b="17360"/>
          <a:stretch>
            <a:fillRect/>
          </a:stretch>
        </p:blipFill>
        <p:spPr>
          <a:xfrm>
            <a:off x="4684164" y="2320328"/>
            <a:ext cx="1072987" cy="79925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rcRect l="1020" r="1190" b="-220"/>
          <a:stretch>
            <a:fillRect/>
          </a:stretch>
        </p:blipFill>
        <p:spPr>
          <a:xfrm>
            <a:off x="267330" y="906663"/>
            <a:ext cx="4155308" cy="3329071"/>
          </a:xfrm>
          <a:prstGeom prst="rect">
            <a:avLst/>
          </a:prstGeom>
        </p:spPr>
      </p:pic>
      <p:sp>
        <p:nvSpPr>
          <p:cNvPr id="41" name="Text Placeholder 2"/>
          <p:cNvSpPr>
            <a:spLocks noGrp="1"/>
          </p:cNvSpPr>
          <p:nvPr/>
        </p:nvSpPr>
        <p:spPr>
          <a:xfrm>
            <a:off x="-2011" y="4661317"/>
            <a:ext cx="3456384" cy="288032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>
              <a:spcBef>
                <a:spcPct val="20000"/>
              </a:spcBef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※헤더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+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푸터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삽입 예정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5" name="Text Placeholder 1"/>
          <p:cNvSpPr txBox="1"/>
          <p:nvPr/>
        </p:nvSpPr>
        <p:spPr>
          <a:xfrm>
            <a:off x="-115747" y="109010"/>
            <a:ext cx="2365576" cy="53989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b="1">
                <a:cs typeface="Arial"/>
              </a:rPr>
              <a:t>프로젝트 설계</a:t>
            </a:r>
            <a:endParaRPr lang="ko-KR" altLang="en-US" sz="2400" b="1">
              <a:cs typeface="Arial"/>
            </a:endParaRPr>
          </a:p>
        </p:txBody>
      </p:sp>
      <p:sp>
        <p:nvSpPr>
          <p:cNvPr id="7" name="Text Placeholder 2"/>
          <p:cNvSpPr txBox="1"/>
          <p:nvPr/>
        </p:nvSpPr>
        <p:spPr>
          <a:xfrm>
            <a:off x="2032804" y="243791"/>
            <a:ext cx="5237544" cy="27356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>
                <a:cs typeface="Arial"/>
              </a:rPr>
              <a:t>스토리 보드 - 아이디/비밀번호 찾기 페이지의 비밀번호 찾기 탭</a:t>
            </a:r>
            <a:endParaRPr lang="ko-KR" altLang="en-US" b="1"/>
          </a:p>
        </p:txBody>
      </p:sp>
      <p:sp>
        <p:nvSpPr>
          <p:cNvPr id="3" name="직사각형 2"/>
          <p:cNvSpPr/>
          <p:nvPr/>
        </p:nvSpPr>
        <p:spPr>
          <a:xfrm>
            <a:off x="3397834" y="2779547"/>
            <a:ext cx="598993" cy="14910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855488" y="1862798"/>
            <a:ext cx="2012944" cy="40011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저장되어 있는 이름, 이메일 주소 입력 시 인증번호 전송 가능.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5568" y="1461030"/>
            <a:ext cx="4457639" cy="499215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tx1"/>
                </a:solidFill>
                <a:cs typeface="Arial"/>
              </a:rPr>
              <a:t>[ 인증번호 전송 버튼 ]</a:t>
            </a:r>
            <a:endParaRPr lang="ko-KR" altLang="en-US" sz="900">
              <a:solidFill>
                <a:schemeClr val="tx1"/>
              </a:solidFill>
              <a:cs typeface="Arial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900">
                <a:solidFill>
                  <a:schemeClr val="tx1"/>
                </a:solidFill>
                <a:cs typeface="Arial"/>
              </a:rPr>
              <a:t>입력한 이메일 주소로 인증번호(랜덤숫자 6자리 코드) 전송됨</a:t>
            </a:r>
            <a:endParaRPr lang="ko-KR" altLang="en-US" sz="900">
              <a:solidFill>
                <a:schemeClr val="tx1"/>
              </a:solidFill>
              <a:cs typeface="Arial"/>
            </a:endParaRPr>
          </a:p>
          <a:p>
            <a:pPr marL="228600" indent="-228600">
              <a:buAutoNum type="arabicPeriod"/>
              <a:defRPr/>
            </a:pPr>
            <a:r>
              <a:rPr lang="ko-KR" altLang="en-US" sz="900">
                <a:solidFill>
                  <a:schemeClr val="tx1"/>
                </a:solidFill>
                <a:cs typeface="Arial"/>
              </a:rPr>
              <a:t>인증번호 전송 버튼 -&gt; 인증번호 재전송 버튼으로 변경, 인증번호 확인 버튼 생김</a:t>
            </a:r>
            <a:endParaRPr lang="ko-KR" altLang="en-US" sz="900">
              <a:solidFill>
                <a:schemeClr val="tx1"/>
              </a:solidFill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78936" y="517241"/>
            <a:ext cx="4711291" cy="553998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추후 보완할 점: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  <a:p>
            <a:pPr algn="r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1. 이름 대신 중복이 없는 전화번호 또는 닉네임을 입력하도록 변경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  <a:p>
            <a:pPr algn="r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2. 인증번호 input 필드 숨겨놨다가 인증번호 전송 버튼 클릭 시 나타나도록 수정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8002" y="4053578"/>
            <a:ext cx="4320644" cy="553998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[ 비밀번호 찾기 버튼 ]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빈칸이 존재하거나 인증번호 확인 전에 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클릭 시 비밀번호 찾기 불가</a:t>
            </a:r>
            <a:endParaRPr lang="ko-KR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48105" y="2210487"/>
            <a:ext cx="3382280" cy="997533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sz="1000">
                <a:solidFill>
                  <a:schemeClr val="tx1"/>
                </a:solidFill>
                <a:cs typeface="Arial"/>
              </a:rPr>
              <a:t>[ 인증번호 재전송 버튼 ]</a:t>
            </a:r>
            <a:endParaRPr lang="ko-KR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sz="1000">
                <a:solidFill>
                  <a:schemeClr val="tx1"/>
                </a:solidFill>
                <a:cs typeface="Arial"/>
              </a:rPr>
              <a:t>새 인증번호 전송, 기존에 전송된 인증번호 사용 불가</a:t>
            </a:r>
            <a:endParaRPr lang="ko-KR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endParaRPr lang="ko-KR" altLang="en-US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sz="1000">
                <a:solidFill>
                  <a:schemeClr val="tx1"/>
                </a:solidFill>
                <a:cs typeface="Arial"/>
              </a:rPr>
              <a:t>[ 인증번호 확인 버튼 ]</a:t>
            </a:r>
            <a:endParaRPr lang="ko-KR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이메일로 전송된 6자리 인증번호 확인. 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일치하지 않거나 비어있으면 비밀번호 찾기 불가</a:t>
            </a:r>
            <a:endParaRPr lang="ko-KR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6047" y="3486391"/>
            <a:ext cx="3516990" cy="315034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13" name="그림 12" descr="텍스트, 스크린샷, 폰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33897" y="3464719"/>
            <a:ext cx="1647826" cy="118586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205967" y="1983852"/>
            <a:ext cx="649632" cy="16357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5" name="직사각형 14"/>
          <p:cNvSpPr/>
          <p:nvPr/>
        </p:nvSpPr>
        <p:spPr>
          <a:xfrm>
            <a:off x="5150642" y="3814761"/>
            <a:ext cx="1007269" cy="135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84974" y="4391296"/>
            <a:ext cx="1078259" cy="24929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6314450" y="4110729"/>
            <a:ext cx="2763308" cy="553998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[ 비밀번호 찾기 버튼 ]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인증번호 확인 후 비밀번호 찾기 버튼 클릭 시 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새 비밀번호 페이지로 이동</a:t>
            </a:r>
            <a:endParaRPr 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/>
          <p:cNvSpPr>
            <a:spLocks noGrp="1"/>
          </p:cNvSpPr>
          <p:nvPr/>
        </p:nvSpPr>
        <p:spPr>
          <a:xfrm>
            <a:off x="-2011" y="4661317"/>
            <a:ext cx="3456384" cy="288032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>
              <a:spcBef>
                <a:spcPct val="20000"/>
              </a:spcBef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※헤더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+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푸터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삽입 예정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5" name="Text Placeholder 1"/>
          <p:cNvSpPr txBox="1"/>
          <p:nvPr/>
        </p:nvSpPr>
        <p:spPr>
          <a:xfrm>
            <a:off x="-115747" y="109010"/>
            <a:ext cx="2365576" cy="53989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b="1">
                <a:cs typeface="Arial"/>
              </a:rPr>
              <a:t>프로젝트 설계</a:t>
            </a:r>
            <a:endParaRPr lang="ko-KR" altLang="en-US" sz="2400" b="1">
              <a:cs typeface="Arial"/>
            </a:endParaRPr>
          </a:p>
        </p:txBody>
      </p:sp>
      <p:sp>
        <p:nvSpPr>
          <p:cNvPr id="7" name="Text Placeholder 2"/>
          <p:cNvSpPr txBox="1"/>
          <p:nvPr/>
        </p:nvSpPr>
        <p:spPr>
          <a:xfrm>
            <a:off x="2032804" y="243791"/>
            <a:ext cx="2358613" cy="280707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>
                <a:cs typeface="Arial"/>
              </a:rPr>
              <a:t>스토리 보드 - 새 비밀번호</a:t>
            </a:r>
            <a:endParaRPr lang="ko-KR" altLang="en-US" b="1"/>
          </a:p>
        </p:txBody>
      </p:sp>
      <p:pic>
        <p:nvPicPr>
          <p:cNvPr id="11" name="그림 10" descr="텍스트, 스크린샷, 폰트, 디자인이(가) 표시된 사진  자동 생성된 설명"/>
          <p:cNvPicPr>
            <a:picLocks noChangeAspect="1"/>
          </p:cNvPicPr>
          <p:nvPr/>
        </p:nvPicPr>
        <p:blipFill rotWithShape="1">
          <a:blip r:embed="rId2"/>
          <a:srcRect t="6690" r="-140" b="5580"/>
          <a:stretch>
            <a:fillRect/>
          </a:stretch>
        </p:blipFill>
        <p:spPr>
          <a:xfrm>
            <a:off x="101314" y="907256"/>
            <a:ext cx="5262351" cy="3365586"/>
          </a:xfrm>
          <a:prstGeom prst="rect">
            <a:avLst/>
          </a:prstGeom>
        </p:spPr>
      </p:pic>
      <p:pic>
        <p:nvPicPr>
          <p:cNvPr id="14" name="그림 13" descr="텍스트, 스크린샷, 폰트, 디자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11910" y="3490946"/>
            <a:ext cx="2038351" cy="9167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548079" y="910325"/>
            <a:ext cx="3382280" cy="2326270"/>
          </a:xfrm>
          <a:prstGeom prst="rect">
            <a:avLst/>
          </a:prstGeom>
          <a:noFill/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 sz="1050">
                <a:solidFill>
                  <a:schemeClr val="tx1"/>
                </a:solidFill>
                <a:cs typeface="Arial"/>
              </a:rPr>
              <a:t>[ 확인 버튼 ]</a:t>
            </a:r>
            <a:endParaRPr lang="en-US" altLang="ko-KR" sz="105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050">
                <a:solidFill>
                  <a:schemeClr val="tx1"/>
                </a:solidFill>
                <a:cs typeface="Arial"/>
              </a:rPr>
              <a:t>새 비밀번호로 사용하려는 암호가</a:t>
            </a:r>
            <a:endParaRPr lang="en-US" altLang="ko-KR" sz="1050">
              <a:solidFill>
                <a:schemeClr val="tx1"/>
              </a:solidFill>
              <a:cs typeface="Arial"/>
            </a:endParaRPr>
          </a:p>
          <a:p>
            <a:pPr marL="228600" indent="-228600">
              <a:buAutoNum type="arabicPeriod"/>
              <a:defRPr/>
            </a:pPr>
            <a:r>
              <a:rPr lang="en-US" altLang="ko-KR" sz="1050">
                <a:solidFill>
                  <a:schemeClr val="tx1"/>
                </a:solidFill>
                <a:cs typeface="Arial"/>
              </a:rPr>
              <a:t>기존 비밀번호와 동일할 때</a:t>
            </a:r>
            <a:endParaRPr lang="en-US" altLang="ko-KR" sz="1050">
              <a:solidFill>
                <a:schemeClr val="tx1"/>
              </a:solidFill>
              <a:cs typeface="Arial"/>
            </a:endParaRPr>
          </a:p>
          <a:p>
            <a:pPr marL="228600" indent="-228600">
              <a:buAutoNum type="arabicPeriod"/>
              <a:defRPr/>
            </a:pPr>
            <a:r>
              <a:rPr lang="en-US" altLang="ko-KR" sz="1050">
                <a:solidFill>
                  <a:schemeClr val="tx1"/>
                </a:solidFill>
                <a:cs typeface="Arial"/>
              </a:rPr>
              <a:t>비밀번호 조건에 맞지 않을 때</a:t>
            </a:r>
            <a:endParaRPr lang="en-US" altLang="ko-KR" sz="1050">
              <a:solidFill>
                <a:schemeClr val="tx1"/>
              </a:solidFill>
              <a:cs typeface="Arial"/>
            </a:endParaRPr>
          </a:p>
          <a:p>
            <a:pPr marL="228600" indent="-228600">
              <a:buAutoNum type="arabicPeriod"/>
              <a:defRPr/>
            </a:pPr>
            <a:r>
              <a:rPr lang="en-US" altLang="ko-KR" sz="1050">
                <a:solidFill>
                  <a:schemeClr val="tx1"/>
                </a:solidFill>
                <a:cs typeface="Arial"/>
              </a:rPr>
              <a:t>빈칸일 때</a:t>
            </a:r>
            <a:endParaRPr lang="en-US" altLang="ko-KR" sz="105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050">
                <a:solidFill>
                  <a:schemeClr val="tx1"/>
                </a:solidFill>
                <a:cs typeface="Arial"/>
              </a:rPr>
              <a:t>비밀번호 설정 불가.</a:t>
            </a:r>
            <a:endParaRPr lang="en-US" altLang="ko-KR" sz="105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endParaRPr lang="en-US" altLang="ko-KR" sz="105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050">
                <a:solidFill>
                  <a:schemeClr val="tx1"/>
                </a:solidFill>
                <a:cs typeface="Arial"/>
              </a:rPr>
              <a:t>모든 조건 충족 시</a:t>
            </a:r>
            <a:endParaRPr lang="en-US" altLang="ko-KR" sz="105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050">
                <a:solidFill>
                  <a:schemeClr val="tx1"/>
                </a:solidFill>
                <a:cs typeface="Arial"/>
              </a:rPr>
              <a:t>새 비밀번호 설정 완료, 기존 비밀번호 사용 불가</a:t>
            </a:r>
            <a:endParaRPr lang="en-US" altLang="ko-KR" sz="105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050">
                <a:solidFill>
                  <a:schemeClr val="tx1"/>
                </a:solidFill>
                <a:cs typeface="Arial"/>
              </a:rPr>
              <a:t>비밀번호 암호화하여 관리자가 확인할 수 없음</a:t>
            </a:r>
            <a:endParaRPr lang="en-US" altLang="ko-KR" sz="105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050">
                <a:solidFill>
                  <a:schemeClr val="tx1"/>
                </a:solidFill>
                <a:cs typeface="Arial"/>
              </a:rPr>
              <a:t>로그인 페이지로 이동</a:t>
            </a:r>
            <a:endParaRPr lang="en-US" altLang="ko-KR" sz="105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endParaRPr lang="en-US" altLang="ko-KR" sz="105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050">
                <a:solidFill>
                  <a:schemeClr val="tx1"/>
                </a:solidFill>
                <a:cs typeface="Arial"/>
              </a:rPr>
              <a:t>만약 비밀번호 찾기 페이지에서 넘어가서 접속한 것이 아니면 세션 만료로 비밀번호 재설정 불가</a:t>
            </a:r>
            <a:endParaRPr lang="en-US" altLang="ko-KR" sz="1050">
              <a:solidFill>
                <a:schemeClr val="tx1"/>
              </a:solidFill>
              <a:cs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6047" y="3486391"/>
            <a:ext cx="4438533" cy="35789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5505240" y="3829291"/>
            <a:ext cx="1931077" cy="30074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6933966" y="4146446"/>
            <a:ext cx="2139268" cy="242674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  <a:cs typeface="Arial"/>
              </a:rPr>
              <a:t>조건 미충족 시 화면에 메시지 띄움</a:t>
            </a:r>
            <a:endParaRPr lang="en-US" altLang="ko-KR" sz="1000">
              <a:solidFill>
                <a:schemeClr val="tx1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번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8185" y="393006"/>
            <a:ext cx="5086442" cy="4493419"/>
          </a:xfrm>
          <a:prstGeom prst="rect">
            <a:avLst/>
          </a:prstGeom>
        </p:spPr>
      </p:pic>
      <p:sp>
        <p:nvSpPr>
          <p:cNvPr id="41" name="Text Placeholder 2"/>
          <p:cNvSpPr>
            <a:spLocks noGrp="1"/>
          </p:cNvSpPr>
          <p:nvPr/>
        </p:nvSpPr>
        <p:spPr>
          <a:xfrm>
            <a:off x="-26159" y="4717662"/>
            <a:ext cx="3456384" cy="288032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>
              <a:spcBef>
                <a:spcPct val="20000"/>
              </a:spcBef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※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css 수정 필요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5" name="Text Placeholder 1"/>
          <p:cNvSpPr txBox="1"/>
          <p:nvPr/>
        </p:nvSpPr>
        <p:spPr>
          <a:xfrm>
            <a:off x="-115747" y="109010"/>
            <a:ext cx="2365576" cy="53989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b="1">
                <a:cs typeface="Arial"/>
              </a:rPr>
              <a:t>프로젝트 설계</a:t>
            </a:r>
            <a:endParaRPr lang="ko-KR" altLang="en-US" sz="2400" b="1">
              <a:cs typeface="Arial"/>
            </a:endParaRPr>
          </a:p>
        </p:txBody>
      </p:sp>
      <p:sp>
        <p:nvSpPr>
          <p:cNvPr id="7" name="Text Placeholder 2"/>
          <p:cNvSpPr txBox="1"/>
          <p:nvPr/>
        </p:nvSpPr>
        <p:spPr>
          <a:xfrm>
            <a:off x="1982798" y="236647"/>
            <a:ext cx="2672938" cy="29499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>
                <a:cs typeface="Arial"/>
              </a:rPr>
              <a:t>스토리 보드 - 회원정보 수정</a:t>
            </a:r>
            <a:endParaRPr lang="ko-KR" altLang="en-US" b="1"/>
          </a:p>
        </p:txBody>
      </p:sp>
      <p:sp>
        <p:nvSpPr>
          <p:cNvPr id="9" name="직사각형 8"/>
          <p:cNvSpPr/>
          <p:nvPr/>
        </p:nvSpPr>
        <p:spPr>
          <a:xfrm>
            <a:off x="3863185" y="1350510"/>
            <a:ext cx="1723909" cy="465052"/>
          </a:xfrm>
          <a:prstGeom prst="rect">
            <a:avLst/>
          </a:prstGeom>
          <a:noFill/>
          <a:ln w="12700" cap="flat" cmpd="sng" algn="ctr">
            <a:solidFill>
              <a:srgbClr val="4472c4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6208825" y="533519"/>
            <a:ext cx="2139268" cy="861774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70c0"/>
                </a:solidFill>
                <a:cs typeface="Arial"/>
              </a:rPr>
              <a:t>추후 보완 및 수정할 것:</a:t>
            </a:r>
            <a:endParaRPr lang="en-US" altLang="ko-KR" sz="1000">
              <a:solidFill>
                <a:srgbClr val="0070c0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000">
                <a:solidFill>
                  <a:srgbClr val="0070c0"/>
                </a:solidFill>
                <a:cs typeface="Arial"/>
              </a:rPr>
              <a:t>내 포인트 액수, </a:t>
            </a:r>
            <a:endParaRPr lang="en-US" altLang="ko-KR" sz="1000">
              <a:solidFill>
                <a:srgbClr val="0070c0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000">
                <a:solidFill>
                  <a:srgbClr val="0070c0"/>
                </a:solidFill>
                <a:cs typeface="Arial"/>
              </a:rPr>
              <a:t>내가 좋아요한 글 목록 바로가기, </a:t>
            </a:r>
            <a:endParaRPr lang="en-US" altLang="ko-KR" sz="1000">
              <a:solidFill>
                <a:srgbClr val="0070c0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000">
                <a:solidFill>
                  <a:srgbClr val="0070c0"/>
                </a:solidFill>
                <a:cs typeface="Arial"/>
              </a:rPr>
              <a:t>내가 쓴 글 목록 바로가기 연결</a:t>
            </a:r>
            <a:endParaRPr lang="en-US" altLang="ko-KR" sz="1000">
              <a:solidFill>
                <a:srgbClr val="0070c0"/>
              </a:solidFill>
              <a:cs typeface="Arial"/>
            </a:endParaRPr>
          </a:p>
          <a:p>
            <a:pPr lvl="0">
              <a:defRPr/>
            </a:pPr>
            <a:endParaRPr lang="en-US" altLang="ko-KR" sz="1000">
              <a:solidFill>
                <a:srgbClr val="0070c0"/>
              </a:solidFill>
              <a:cs typeface="Arial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076241" y="1503446"/>
            <a:ext cx="347480" cy="15918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" name="직사각형 3"/>
          <p:cNvSpPr/>
          <p:nvPr/>
        </p:nvSpPr>
        <p:spPr>
          <a:xfrm>
            <a:off x="2840923" y="2026650"/>
            <a:ext cx="226741" cy="15113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080036" y="1652371"/>
            <a:ext cx="2396844" cy="707886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  <a:cs typeface="Arial"/>
              </a:rPr>
              <a:t>로그인되어 있는 회원의 닉네임, </a:t>
            </a:r>
            <a:endParaRPr lang="en-US" altLang="ko-KR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  <a:cs typeface="Arial"/>
              </a:rPr>
              <a:t>이름, 아이디, 이메일, 주소, 전화번호가 나타남. 로그인하지 않을 때는 회원정보 수정 페이지 접속 불가</a:t>
            </a:r>
            <a:endParaRPr lang="en-US" altLang="ko-KR" sz="1000">
              <a:solidFill>
                <a:schemeClr val="tx1"/>
              </a:solidFill>
              <a:cs typeface="Arial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24825" y="2268129"/>
            <a:ext cx="242839" cy="183328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2824825" y="2533755"/>
            <a:ext cx="242839" cy="183328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2824825" y="2992565"/>
            <a:ext cx="669451" cy="159181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3" name="직사각형 12"/>
          <p:cNvSpPr/>
          <p:nvPr/>
        </p:nvSpPr>
        <p:spPr>
          <a:xfrm>
            <a:off x="2840923" y="3676755"/>
            <a:ext cx="1168507" cy="1833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5" name="직사각형 14"/>
          <p:cNvSpPr/>
          <p:nvPr/>
        </p:nvSpPr>
        <p:spPr>
          <a:xfrm>
            <a:off x="2840922" y="4368993"/>
            <a:ext cx="572860" cy="1591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5741966" y="2722925"/>
            <a:ext cx="3024689" cy="861774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70c0"/>
                </a:solidFill>
                <a:cs typeface="Arial"/>
              </a:rPr>
              <a:t>이메일 수신여부 - 추후 수정 예정</a:t>
            </a:r>
            <a:endParaRPr lang="en-US" altLang="ko-KR" sz="1000">
              <a:solidFill>
                <a:srgbClr val="0070c0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000">
                <a:solidFill>
                  <a:srgbClr val="0070c0"/>
                </a:solidFill>
                <a:cs typeface="Arial"/>
              </a:rPr>
              <a:t>회원가입할 때 선택약관에 동의했을 시 '예'에 체크, 동의하지 않았을 시에는 '아니오'에 체크. </a:t>
            </a:r>
            <a:endParaRPr lang="en-US" altLang="ko-KR" sz="1000">
              <a:solidFill>
                <a:srgbClr val="0070c0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000">
                <a:solidFill>
                  <a:srgbClr val="0070c0"/>
                </a:solidFill>
                <a:cs typeface="Arial"/>
              </a:rPr>
              <a:t>'예'에 체크되어 있으면 정기적으로 이메일 수신(이벤트, 프로모션 공지 등)</a:t>
            </a:r>
            <a:endParaRPr lang="en-US">
              <a:solidFill>
                <a:srgbClr val="0070c0"/>
              </a:solidFill>
              <a:cs typeface="Arial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40922" y="3314537"/>
            <a:ext cx="886783" cy="191377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4405783" y="3857875"/>
            <a:ext cx="2678570" cy="400110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70c0"/>
                </a:solidFill>
                <a:cs typeface="Arial"/>
              </a:rPr>
              <a:t>주소 변경 - 추후 수정 예정</a:t>
            </a:r>
            <a:endParaRPr lang="en-US" altLang="ko-KR" sz="1000">
              <a:solidFill>
                <a:srgbClr val="0070c0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000">
                <a:solidFill>
                  <a:srgbClr val="0070c0"/>
                </a:solidFill>
                <a:cs typeface="Arial"/>
              </a:rPr>
              <a:t>주소 변경 칸에서 새 주소 선택 시 주소 변경</a:t>
            </a:r>
            <a:endParaRPr lang="en-US" altLang="ko-KR" sz="1000">
              <a:solidFill>
                <a:srgbClr val="0070c0"/>
              </a:solidFill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22536" y="2022635"/>
            <a:ext cx="2364647" cy="553998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70c0"/>
                </a:solidFill>
                <a:cs typeface="Arial"/>
              </a:rPr>
              <a:t>닉네임 변경 -  추후 수정 예정</a:t>
            </a:r>
            <a:endParaRPr lang="en-US" altLang="ko-KR" sz="1000">
              <a:solidFill>
                <a:srgbClr val="0070c0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000">
                <a:solidFill>
                  <a:srgbClr val="0070c0"/>
                </a:solidFill>
                <a:cs typeface="Arial"/>
              </a:rPr>
              <a:t>중복 불가, 닉네임 변경 횟수 제한/기간 설정해 두고 변경할 수 있도록 하기</a:t>
            </a:r>
            <a:endParaRPr lang="en-US" altLang="ko-KR" sz="1000">
              <a:solidFill>
                <a:srgbClr val="0070c0"/>
              </a:solidFill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23769" y="4364980"/>
            <a:ext cx="2895900" cy="246221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rgbClr val="0070c0"/>
                </a:solidFill>
                <a:cs typeface="Arial"/>
              </a:rPr>
              <a:t>전화번호 가운데 자리는 ****로 표시하도록 변경</a:t>
            </a:r>
            <a:endParaRPr lang="en-US" altLang="ko-KR" sz="1000">
              <a:solidFill>
                <a:srgbClr val="0070c0"/>
              </a:solidFill>
              <a:cs typeface="Arial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824825" y="2799381"/>
            <a:ext cx="500416" cy="86738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3665248" y="2626335"/>
            <a:ext cx="1978280" cy="400110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  <a:cs typeface="Arial"/>
              </a:rPr>
              <a:t>[ 비밀번호 확인 버튼 ]</a:t>
            </a:r>
            <a:endParaRPr lang="en-US" altLang="ko-KR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  <a:cs typeface="Arial"/>
              </a:rPr>
              <a:t>비밀번호 확인 페이지로 이동</a:t>
            </a:r>
            <a:endParaRPr lang="en-US" altLang="ko-KR" sz="1000">
              <a:solidFill>
                <a:schemeClr val="tx1"/>
              </a:solidFill>
              <a:cs typeface="Arial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04452" y="2887924"/>
            <a:ext cx="403825" cy="14308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4" name="TextBox 23"/>
          <p:cNvSpPr txBox="1"/>
          <p:nvPr/>
        </p:nvSpPr>
        <p:spPr>
          <a:xfrm>
            <a:off x="196000" y="3149541"/>
            <a:ext cx="1616063" cy="246221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  <a:cs typeface="Arial"/>
              </a:rPr>
              <a:t>회원 탈퇴 페이지로 이동</a:t>
            </a:r>
            <a:endParaRPr lang="en-US" altLang="ko-KR" sz="1000">
              <a:solidFill>
                <a:schemeClr val="tx1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/>
          <p:cNvSpPr>
            <a:spLocks noGrp="1"/>
          </p:cNvSpPr>
          <p:nvPr/>
        </p:nvSpPr>
        <p:spPr>
          <a:xfrm>
            <a:off x="-26159" y="4717662"/>
            <a:ext cx="3456384" cy="288032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>
              <a:spcBef>
                <a:spcPct val="20000"/>
              </a:spcBef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※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css 수정 필요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5" name="Text Placeholder 1"/>
          <p:cNvSpPr txBox="1"/>
          <p:nvPr/>
        </p:nvSpPr>
        <p:spPr>
          <a:xfrm>
            <a:off x="-115747" y="109010"/>
            <a:ext cx="2365576" cy="53989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b="1">
                <a:cs typeface="Arial"/>
              </a:rPr>
              <a:t>프로젝트 설계</a:t>
            </a:r>
            <a:endParaRPr lang="ko-KR" altLang="en-US" sz="2400" b="1">
              <a:cs typeface="Arial"/>
            </a:endParaRPr>
          </a:p>
        </p:txBody>
      </p:sp>
      <p:sp>
        <p:nvSpPr>
          <p:cNvPr id="7" name="Text Placeholder 2"/>
          <p:cNvSpPr txBox="1"/>
          <p:nvPr/>
        </p:nvSpPr>
        <p:spPr>
          <a:xfrm>
            <a:off x="1982798" y="358090"/>
            <a:ext cx="5116100" cy="173551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>
                <a:cs typeface="Arial"/>
              </a:rPr>
              <a:t>스토리 보드 - 회원정보 수정 &gt; 비밀번호 변경 &gt; 비밀번호 확인</a:t>
            </a:r>
            <a:endParaRPr lang="ko-KR" altLang="en-US" b="1"/>
          </a:p>
        </p:txBody>
      </p:sp>
      <p:pic>
        <p:nvPicPr>
          <p:cNvPr id="14" name="그림 13" descr="텍스트, 스크린샷, 폰트, 로고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357" y="1188243"/>
            <a:ext cx="4255294" cy="2074070"/>
          </a:xfrm>
          <a:prstGeom prst="rect">
            <a:avLst/>
          </a:prstGeom>
        </p:spPr>
      </p:pic>
      <p:pic>
        <p:nvPicPr>
          <p:cNvPr id="25" name="그림 24" descr="텍스트, 스크린샷, 폰트, 디자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12600" y="650081"/>
            <a:ext cx="4576451" cy="315753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57893" y="3531177"/>
            <a:ext cx="3632712" cy="543618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  <a:cs typeface="Arial"/>
              </a:rPr>
              <a:t>[ 비밀번호 확인 페이지 - 확인 버튼 ]</a:t>
            </a:r>
            <a:endParaRPr lang="en-US" altLang="ko-KR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  <a:cs typeface="Arial"/>
              </a:rPr>
              <a:t>로그인되어 있는 회원의 비밀번호를 입력해야 확인 가능</a:t>
            </a:r>
            <a:endParaRPr lang="en-US" altLang="ko-KR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  <a:cs typeface="Arial"/>
              </a:rPr>
              <a:t>확인되면 새 비밀번호 페이지로 이동</a:t>
            </a:r>
            <a:endParaRPr lang="en-US" altLang="ko-KR" sz="1000">
              <a:solidFill>
                <a:schemeClr val="tx1"/>
              </a:solidFill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36973" y="3981233"/>
            <a:ext cx="4582830" cy="693637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  <a:cs typeface="Arial"/>
              </a:rPr>
              <a:t>[ 새 비밀번호 페이지 - 확인 버튼 ]</a:t>
            </a:r>
            <a:endParaRPr lang="en-US" altLang="ko-KR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  <a:cs typeface="Arial"/>
              </a:rPr>
              <a:t>공백, 조건 미충족, 기존 비밀번호와 동일한 암호일 시 새 비밀번호로 사용 불가</a:t>
            </a:r>
            <a:endParaRPr lang="en-US" altLang="ko-KR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  <a:cs typeface="Arial"/>
              </a:rPr>
              <a:t>모든 조건 충족 시 새 비밀번호로 변경됨, 기존 비밀번호 사용 불가</a:t>
            </a:r>
            <a:endParaRPr lang="en-US" altLang="ko-KR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  <a:cs typeface="Arial"/>
              </a:rPr>
              <a:t>변경 후 회원정보 수정 페이지로 이동</a:t>
            </a:r>
            <a:endParaRPr lang="en-US" altLang="ko-KR" sz="1000">
              <a:solidFill>
                <a:schemeClr val="tx1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/>
          <p:cNvSpPr>
            <a:spLocks noGrp="1"/>
          </p:cNvSpPr>
          <p:nvPr/>
        </p:nvSpPr>
        <p:spPr>
          <a:xfrm>
            <a:off x="-26159" y="4717662"/>
            <a:ext cx="3456384" cy="288032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>
              <a:spcBef>
                <a:spcPct val="20000"/>
              </a:spcBef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※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css 수정 필요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5" name="Text Placeholder 1"/>
          <p:cNvSpPr txBox="1"/>
          <p:nvPr/>
        </p:nvSpPr>
        <p:spPr>
          <a:xfrm>
            <a:off x="-115747" y="109010"/>
            <a:ext cx="2365576" cy="53989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b="1">
                <a:cs typeface="Arial"/>
              </a:rPr>
              <a:t>프로젝트 설계</a:t>
            </a:r>
            <a:endParaRPr lang="ko-KR" altLang="en-US" sz="2400" b="1">
              <a:cs typeface="Arial"/>
            </a:endParaRPr>
          </a:p>
        </p:txBody>
      </p:sp>
      <p:sp>
        <p:nvSpPr>
          <p:cNvPr id="7" name="Text Placeholder 2"/>
          <p:cNvSpPr txBox="1"/>
          <p:nvPr/>
        </p:nvSpPr>
        <p:spPr>
          <a:xfrm>
            <a:off x="1982798" y="236647"/>
            <a:ext cx="2672938" cy="29499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b="1">
                <a:cs typeface="Arial"/>
              </a:rPr>
              <a:t>스토리 보드 - 회원 탈퇴</a:t>
            </a:r>
            <a:endParaRPr lang="ko-KR" altLang="en-US" b="1"/>
          </a:p>
        </p:txBody>
      </p:sp>
      <p:pic>
        <p:nvPicPr>
          <p:cNvPr id="14" name="그림 13" descr="텍스트, 스크린샷, 번호, 폰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4318" y="915847"/>
            <a:ext cx="5807869" cy="2918899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703257" y="3120849"/>
            <a:ext cx="679008" cy="17246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8" name="TextBox 27"/>
          <p:cNvSpPr txBox="1"/>
          <p:nvPr/>
        </p:nvSpPr>
        <p:spPr>
          <a:xfrm>
            <a:off x="1500893" y="4088390"/>
            <a:ext cx="3632712" cy="246221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en-US" altLang="ko-KR" sz="1000">
              <a:solidFill>
                <a:srgbClr val="ff0000"/>
              </a:solidFill>
              <a:cs typeface="Arial"/>
            </a:endParaRPr>
          </a:p>
        </p:txBody>
      </p:sp>
      <p:pic>
        <p:nvPicPr>
          <p:cNvPr id="29" name="그림 28" descr="텍스트, 도표, 폰트, 화이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91213" y="1902620"/>
            <a:ext cx="3048000" cy="132397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00919" y="3631187"/>
            <a:ext cx="3854168" cy="553998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  <a:cs typeface="Arial"/>
              </a:rPr>
              <a:t>[ 회원탈퇴 페이지의 확인 버튼 ] </a:t>
            </a:r>
            <a:endParaRPr lang="en-US" altLang="ko-KR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en-US" sz="1000">
                <a:solidFill>
                  <a:schemeClr val="tx1"/>
                </a:solidFill>
                <a:cs typeface="Arial"/>
              </a:rPr>
              <a:t>'확인했습니다' 체크하지 않고 클릭 시 탈퇴 불가</a:t>
            </a:r>
            <a:endParaRPr lang="en-US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  <a:cs typeface="Arial"/>
              </a:rPr>
              <a:t>체크하고 클릭 시 비밀번호 확인 </a:t>
            </a:r>
            <a:r>
              <a:rPr lang="ko-KR" altLang="en-US" sz="1000">
                <a:solidFill>
                  <a:schemeClr val="tx1"/>
                </a:solidFill>
                <a:cs typeface="Arial"/>
              </a:rPr>
              <a:t>모달창이 뜸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889495" y="2013567"/>
            <a:ext cx="278958" cy="23675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3" name="TextBox 32"/>
          <p:cNvSpPr txBox="1"/>
          <p:nvPr/>
        </p:nvSpPr>
        <p:spPr>
          <a:xfrm>
            <a:off x="5887156" y="1652372"/>
            <a:ext cx="3346962" cy="246221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  <a:cs typeface="Arial"/>
              </a:rPr>
              <a:t>X 클릭하면 모달창 사라지고 회원탈퇴 페이지로</a:t>
            </a:r>
            <a:endParaRPr lang="en-US" altLang="ko-KR" sz="1000">
              <a:solidFill>
                <a:schemeClr val="tx1"/>
              </a:solidFill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65701" y="3488311"/>
            <a:ext cx="3189800" cy="861774"/>
          </a:xfrm>
          <a:prstGeom prst="rect">
            <a:avLst/>
          </a:prstGeom>
          <a:solidFill>
            <a:schemeClr val="bg1"/>
          </a:solidFill>
        </p:spPr>
        <p:txBody>
          <a:bodyPr rot="0"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r>
              <a:rPr lang="en-US" altLang="ko-KR" sz="1000">
                <a:solidFill>
                  <a:schemeClr val="tx1"/>
                </a:solidFill>
                <a:cs typeface="Arial"/>
              </a:rPr>
              <a:t>[ 비밀번호 확인 모달창의 확인 버튼 ] </a:t>
            </a:r>
            <a:endParaRPr lang="en-US" altLang="ko-KR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sz="1000">
                <a:solidFill>
                  <a:schemeClr val="tx1"/>
                </a:solidFill>
                <a:cs typeface="Arial"/>
              </a:rPr>
              <a:t>로그인 되어 있는 회원의 비밀번호를 입력하지 않으면 탈퇴 불가</a:t>
            </a:r>
            <a:endParaRPr lang="ko-KR" sz="1000">
              <a:solidFill>
                <a:schemeClr val="tx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1000">
                <a:solidFill>
                  <a:schemeClr val="tx1"/>
                </a:solidFill>
                <a:cs typeface="Arial"/>
              </a:rPr>
              <a:t>입력 후 클릭 시 회원정보 및 회원이 작성한 게시글, 댓글, 좋아요 수 삭제됨</a:t>
            </a:r>
            <a:endParaRPr lang="ko-KR" altLang="en-US" sz="1000">
              <a:solidFill>
                <a:schemeClr val="tx1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맛집추천 게시판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(1/6)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37001" y="4200135"/>
            <a:ext cx="319600" cy="28739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737001" y="3014209"/>
            <a:ext cx="319600" cy="321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/>
          <p:cNvPicPr/>
          <p:nvPr/>
        </p:nvPicPr>
        <p:blipFill rotWithShape="1">
          <a:blip r:embed="rId3"/>
          <a:srcRect l="6660" r="2220"/>
          <a:stretch>
            <a:fillRect/>
          </a:stretch>
        </p:blipFill>
        <p:spPr>
          <a:xfrm>
            <a:off x="251520" y="1260000"/>
            <a:ext cx="5904656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568608" y="1419622"/>
            <a:ext cx="5083512" cy="15962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</a:t>
            </a:r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676620" y="1590474"/>
            <a:ext cx="4903492" cy="278147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</a:t>
            </a:r>
            <a:endParaRPr/>
          </a:p>
        </p:txBody>
      </p:sp>
      <p:sp>
        <p:nvSpPr>
          <p:cNvPr id="8" name="타원 7"/>
          <p:cNvSpPr/>
          <p:nvPr/>
        </p:nvSpPr>
        <p:spPr>
          <a:xfrm>
            <a:off x="323528" y="1408392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1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91580" y="2341007"/>
            <a:ext cx="972108" cy="186673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</a:t>
            </a:r>
            <a:endParaRPr/>
          </a:p>
        </p:txBody>
      </p:sp>
      <p:sp>
        <p:nvSpPr>
          <p:cNvPr id="18" name="타원 17"/>
          <p:cNvSpPr/>
          <p:nvPr/>
        </p:nvSpPr>
        <p:spPr>
          <a:xfrm>
            <a:off x="539552" y="2499742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4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4922" y="2529406"/>
            <a:ext cx="825838" cy="16979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</a:t>
            </a:r>
            <a:endParaRPr/>
          </a:p>
        </p:txBody>
      </p:sp>
      <p:sp>
        <p:nvSpPr>
          <p:cNvPr id="21" name="직사각형 20"/>
          <p:cNvSpPr/>
          <p:nvPr/>
        </p:nvSpPr>
        <p:spPr>
          <a:xfrm>
            <a:off x="2411760" y="3903344"/>
            <a:ext cx="1512168" cy="16979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</a:t>
            </a:r>
            <a:endParaRPr/>
          </a:p>
        </p:txBody>
      </p:sp>
      <p:sp>
        <p:nvSpPr>
          <p:cNvPr id="23" name="직사각형 22"/>
          <p:cNvSpPr/>
          <p:nvPr/>
        </p:nvSpPr>
        <p:spPr>
          <a:xfrm>
            <a:off x="1882930" y="4145900"/>
            <a:ext cx="2473045" cy="121645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</a:t>
            </a:r>
            <a:endParaRPr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80813" y="3796118"/>
            <a:ext cx="337798" cy="33467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737001" y="2687968"/>
            <a:ext cx="281610" cy="3262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6444208" y="1203598"/>
            <a:ext cx="2448272" cy="3960440"/>
          </a:xfrm>
          <a:prstGeom prst="rect">
            <a:avLst/>
          </a:prstGeom>
        </p:spPr>
        <p:txBody>
          <a:bodyPr anchor="ctr"/>
          <a:lstStyle/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①</a:t>
            </a:r>
            <a:r>
              <a:rPr kumimoji="0" lang="ko-KR" altLang="en-US" sz="1200" b="1" i="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kumimoji="0" lang="ko-KR" altLang="en-US" sz="1200" i="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지역 단위로 구분하여</a:t>
            </a:r>
            <a:br>
              <a:rPr kumimoji="0" lang="en-US" altLang="ko-KR" sz="1200" i="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kumimoji="0" lang="en-US" altLang="ko-KR" sz="1200" i="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r>
              <a:rPr kumimoji="0" lang="ko-KR" altLang="en-US" sz="1200" i="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지역 클릭시 해당 지역의 맛집 </a:t>
            </a:r>
            <a:endParaRPr kumimoji="0" lang="ko-KR" altLang="en-US" sz="1200" i="0" u="none" strike="noStrike" kern="1200" cap="none" spc="0" normalizeH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r>
              <a:rPr kumimoji="0" lang="ko-KR" altLang="en-US" sz="1200" i="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게시글만 출력되도록 구현</a:t>
            </a:r>
            <a:endParaRPr kumimoji="0" lang="ko-KR" altLang="en-US" sz="1200" i="0" u="none" strike="noStrike" kern="1200" cap="none" spc="0" normalizeH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kumimoji="0" lang="en-US" altLang="ko-KR" sz="1200" i="0" u="none" strike="noStrike" kern="1200" cap="none" spc="0" normalizeH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②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맛집 게시글을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8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개 단위로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출력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-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즐겨찾기한 게시글이 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상단에 위치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③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좋아요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즐겨찾기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주소검색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-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좋아요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즐겨찾기 기록 반영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-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기록에 따라 추가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삭제 변경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④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식당 상세보기 페이지로 이동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⑤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페이지네이션 기능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⑥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검색 기능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-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제목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지역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제목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+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내용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작성자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 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를 기준으로 검색 가능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⑦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게시글 추가 기능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81185" y="3832475"/>
            <a:ext cx="337426" cy="341863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</a:t>
            </a:r>
            <a:endParaRPr/>
          </a:p>
        </p:txBody>
      </p:sp>
      <p:sp>
        <p:nvSpPr>
          <p:cNvPr id="27" name="타원 26"/>
          <p:cNvSpPr/>
          <p:nvPr/>
        </p:nvSpPr>
        <p:spPr>
          <a:xfrm>
            <a:off x="5580112" y="3712098"/>
            <a:ext cx="216024" cy="22780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7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267744" y="3772344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5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763688" y="4000130"/>
            <a:ext cx="216024" cy="22780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6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55576" y="2211710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3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39552" y="1563638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2</a:t>
            </a:r>
            <a:endParaRPr lang="en-US" altLang="ko-KR" sz="13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rcRect l="7890" r="2940"/>
          <a:stretch>
            <a:fillRect/>
          </a:stretch>
        </p:blipFill>
        <p:spPr>
          <a:xfrm>
            <a:off x="251520" y="1275605"/>
            <a:ext cx="6295758" cy="3528392"/>
          </a:xfrm>
          <a:prstGeom prst="rect">
            <a:avLst/>
          </a:prstGeom>
          <a:ln w="19050">
            <a:solidFill>
              <a:srgbClr val="ff843a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맛집추천 게시판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(2/6)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91352" y="2571750"/>
            <a:ext cx="504056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91580" y="1671754"/>
            <a:ext cx="252028" cy="144018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</a:t>
            </a:r>
            <a:endParaRPr/>
          </a:p>
        </p:txBody>
      </p:sp>
      <p:sp>
        <p:nvSpPr>
          <p:cNvPr id="11" name="Text Placeholder 2"/>
          <p:cNvSpPr>
            <a:spLocks noGrp="1"/>
          </p:cNvSpPr>
          <p:nvPr/>
        </p:nvSpPr>
        <p:spPr>
          <a:xfrm>
            <a:off x="6588224" y="1260000"/>
            <a:ext cx="2555776" cy="591670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⑧ </a:t>
            </a:r>
            <a:r>
              <a:rPr kumimoji="0" lang="ko-KR" altLang="en-US" sz="120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원하는</a:t>
            </a:r>
            <a:r>
              <a:rPr kumimoji="0" lang="ko-KR" altLang="en-US" sz="12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kumimoji="0" lang="ko-KR" altLang="en-US" sz="120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지역 클릭하면 </a:t>
            </a:r>
            <a:endParaRPr kumimoji="0" lang="ko-KR" altLang="en-US" sz="120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</a:t>
            </a:r>
            <a:r>
              <a:rPr kumimoji="0" lang="ko-KR" altLang="en-US" sz="120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해당 지역의 맛집추천 리스트 출력</a:t>
            </a:r>
            <a:endParaRPr kumimoji="0" lang="ko-KR" altLang="en-US" sz="120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11560" y="1552408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8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33" name="TextBox 51"/>
          <p:cNvSpPr txBox="1"/>
          <p:nvPr/>
        </p:nvSpPr>
        <p:spPr>
          <a:xfrm>
            <a:off x="899592" y="1758320"/>
            <a:ext cx="936104" cy="237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>
                <a:solidFill>
                  <a:schemeClr val="dk2"/>
                </a:solidFill>
              </a:rPr>
              <a:t>click!</a:t>
            </a:r>
            <a:endParaRPr lang="en-US" altLang="ko-KR" sz="1000">
              <a:solidFill>
                <a:schemeClr val="dk2"/>
              </a:solidFill>
            </a:endParaRPr>
          </a:p>
        </p:txBody>
      </p:sp>
      <p:cxnSp>
        <p:nvCxnSpPr>
          <p:cNvPr id="35" name=""/>
          <p:cNvCxnSpPr/>
          <p:nvPr/>
        </p:nvCxnSpPr>
        <p:spPr>
          <a:xfrm rot="16200000" flipH="1" flipV="1">
            <a:off x="-576572" y="3255826"/>
            <a:ext cx="2376264" cy="0"/>
          </a:xfrm>
          <a:prstGeom prst="straightConnector1">
            <a:avLst/>
          </a:prstGeom>
          <a:ln w="12700"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맛집추천 게시판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상세보기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(3/6)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그림 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79512" y="1260000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8" name="Text Placeholder 2"/>
          <p:cNvSpPr>
            <a:spLocks noGrp="1"/>
          </p:cNvSpPr>
          <p:nvPr/>
        </p:nvSpPr>
        <p:spPr>
          <a:xfrm>
            <a:off x="6732240" y="1203598"/>
            <a:ext cx="2411760" cy="1959822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①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좋아요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즐겨찾기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주소검색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 -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좋아요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즐겨찾기 기록 반영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 -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기록에 따라 추가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삭제 변경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</a:b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②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평균 웨이팅 시간 출력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    - 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하단의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form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으로 정보 수집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</a:b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③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예약하기 페이지로 이동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58309" y="3699623"/>
            <a:ext cx="4565819" cy="168271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</a:t>
            </a:r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1509862" y="4030283"/>
            <a:ext cx="432048" cy="14401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</a:t>
            </a:r>
            <a:endParaRPr/>
          </a:p>
        </p:txBody>
      </p:sp>
      <p:sp>
        <p:nvSpPr>
          <p:cNvPr id="12" name="타원 11"/>
          <p:cNvSpPr/>
          <p:nvPr/>
        </p:nvSpPr>
        <p:spPr>
          <a:xfrm>
            <a:off x="1331640" y="3856664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2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44108" y="3994279"/>
            <a:ext cx="360040" cy="216023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</a:t>
            </a:r>
            <a:endParaRPr/>
          </a:p>
        </p:txBody>
      </p:sp>
      <p:sp>
        <p:nvSpPr>
          <p:cNvPr id="9" name="타원 8"/>
          <p:cNvSpPr/>
          <p:nvPr/>
        </p:nvSpPr>
        <p:spPr>
          <a:xfrm>
            <a:off x="971600" y="3568632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1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436096" y="3913066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3</a:t>
            </a:r>
            <a:endParaRPr lang="en-US" altLang="ko-KR" sz="13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맛집추천 게시판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상세보기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(4/6)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6660232" y="1260000"/>
            <a:ext cx="2448272" cy="3183958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④ 웨이팅 시간 입력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form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기능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-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인원 입력유무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,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입장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  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시간 선택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등의 기능 구현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-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우측의 그래프에 정보 반영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④ 웨이팅 시간 통계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-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각 시간대별 웨이팅 평균값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 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응답수를 그래프로 도시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-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이를 통해 각 시간대별 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  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웨이팅 시간 파악 가능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⑤ 수정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삭제 기능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⑥ 반응 기능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-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로그인시 반응 기록 반영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-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기록에 따라 추가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삭제 변경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918834" y="2139702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5</a:t>
            </a:r>
            <a:endParaRPr lang="en-US" altLang="ko-KR" sz="1300">
              <a:solidFill>
                <a:schemeClr val="dk2"/>
              </a:solidFill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1182530" y="1513252"/>
            <a:ext cx="1013206" cy="113050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</a:t>
            </a:r>
            <a:endParaRPr/>
          </a:p>
        </p:txBody>
      </p:sp>
      <p:sp>
        <p:nvSpPr>
          <p:cNvPr id="10" name="타원 9"/>
          <p:cNvSpPr/>
          <p:nvPr/>
        </p:nvSpPr>
        <p:spPr>
          <a:xfrm>
            <a:off x="1043608" y="1408392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3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62162" y="1478890"/>
            <a:ext cx="2453854" cy="1363065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</a:t>
            </a:r>
            <a:endParaRPr/>
          </a:p>
        </p:txBody>
      </p:sp>
      <p:sp>
        <p:nvSpPr>
          <p:cNvPr id="12" name="타원 11"/>
          <p:cNvSpPr/>
          <p:nvPr/>
        </p:nvSpPr>
        <p:spPr>
          <a:xfrm>
            <a:off x="2195736" y="1336384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4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920166" y="2478893"/>
            <a:ext cx="1019985" cy="16107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</a:t>
            </a:r>
            <a:endParaRPr/>
          </a:p>
        </p:txBody>
      </p:sp>
      <p:sp>
        <p:nvSpPr>
          <p:cNvPr id="19" name="직사각형 18"/>
          <p:cNvSpPr/>
          <p:nvPr/>
        </p:nvSpPr>
        <p:spPr>
          <a:xfrm>
            <a:off x="1274594" y="2931790"/>
            <a:ext cx="3297406" cy="792088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</a:t>
            </a:r>
            <a:endParaRPr/>
          </a:p>
        </p:txBody>
      </p:sp>
      <p:sp>
        <p:nvSpPr>
          <p:cNvPr id="15" name="타원 14"/>
          <p:cNvSpPr/>
          <p:nvPr/>
        </p:nvSpPr>
        <p:spPr>
          <a:xfrm>
            <a:off x="4788024" y="2344496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5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15616" y="2848552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6</a:t>
            </a:r>
            <a:endParaRPr lang="en-US" altLang="ko-KR" sz="13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3728" y="3003798"/>
            <a:ext cx="4896544" cy="576064"/>
          </a:xfrm>
        </p:spPr>
        <p:txBody>
          <a:bodyPr/>
          <a:lstStyle/>
          <a:p>
            <a:pPr lvl="0">
              <a:defRPr/>
            </a:pPr>
            <a:r>
              <a:rPr lang="ko-KR" altLang="en-US" sz="3800" b="1"/>
              <a:t>기획의도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개발취지 및 개발목표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맛집추천 게시판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게시글 수정하기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(5/6)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pic>
        <p:nvPicPr>
          <p:cNvPr id="4" name="그림 3"/>
          <p:cNvPicPr/>
          <p:nvPr/>
        </p:nvPicPr>
        <p:blipFill rotWithShape="1">
          <a:blip r:embed="rId2"/>
          <a:srcRect l="4440" r="2220"/>
          <a:stretch>
            <a:fillRect/>
          </a:stretch>
        </p:blipFill>
        <p:spPr>
          <a:xfrm>
            <a:off x="323528" y="1260000"/>
            <a:ext cx="6048672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20" name="Text Placeholder 2"/>
          <p:cNvSpPr>
            <a:spLocks noGrp="1"/>
          </p:cNvSpPr>
          <p:nvPr/>
        </p:nvSpPr>
        <p:spPr>
          <a:xfrm>
            <a:off x="6516216" y="1256056"/>
            <a:ext cx="2483768" cy="1887814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① 수정하기 페이지에 진입시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해당 게시글의 내용 자동입력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②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summernote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를 활용하여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다양한 형태의 내용 입력 기능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③ 수정하기 버튼 클릭시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각 내용의 공백유무 등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유효성 검사 기능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87624" y="1710240"/>
            <a:ext cx="4284476" cy="2877734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</a:t>
            </a:r>
            <a:endParaRPr/>
          </a:p>
        </p:txBody>
      </p:sp>
      <p:sp>
        <p:nvSpPr>
          <p:cNvPr id="22" name="타원 21"/>
          <p:cNvSpPr/>
          <p:nvPr/>
        </p:nvSpPr>
        <p:spPr>
          <a:xfrm>
            <a:off x="1043608" y="1482986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1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91680" y="2916616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2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835696" y="3147814"/>
            <a:ext cx="3563960" cy="144016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</a:t>
            </a:r>
            <a:endParaRPr/>
          </a:p>
        </p:txBody>
      </p:sp>
      <p:sp>
        <p:nvSpPr>
          <p:cNvPr id="26" name="직사각형 25"/>
          <p:cNvSpPr/>
          <p:nvPr/>
        </p:nvSpPr>
        <p:spPr>
          <a:xfrm>
            <a:off x="2843808" y="4682586"/>
            <a:ext cx="864096" cy="170029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</a:t>
            </a:r>
            <a:endParaRPr/>
          </a:p>
        </p:txBody>
      </p:sp>
      <p:sp>
        <p:nvSpPr>
          <p:cNvPr id="25" name="타원 24"/>
          <p:cNvSpPr/>
          <p:nvPr/>
        </p:nvSpPr>
        <p:spPr>
          <a:xfrm>
            <a:off x="2699792" y="4576744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3</a:t>
            </a:r>
            <a:endParaRPr lang="en-US" altLang="ko-KR" sz="13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맛집추천 게시판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/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식당 예약 페이지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(6/6)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20" name="Text Placeholder 2"/>
          <p:cNvSpPr>
            <a:spLocks noGrp="1"/>
          </p:cNvSpPr>
          <p:nvPr/>
        </p:nvSpPr>
        <p:spPr>
          <a:xfrm>
            <a:off x="6804248" y="1260000"/>
            <a:ext cx="2448272" cy="2031830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① 예약하기 페이지 진입시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해당 식당의 사진과 식당이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자동으로 출력됨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② 식당예약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form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③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예약하기 버튼 클릭시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각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input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의 공백유무 등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유효성검사 기능 구현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1043608" y="1635646"/>
            <a:ext cx="4824536" cy="1512168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</a:t>
            </a:r>
            <a:endParaRPr/>
          </a:p>
        </p:txBody>
      </p:sp>
      <p:sp>
        <p:nvSpPr>
          <p:cNvPr id="22" name="타원 21"/>
          <p:cNvSpPr/>
          <p:nvPr/>
        </p:nvSpPr>
        <p:spPr>
          <a:xfrm>
            <a:off x="1005558" y="1480400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1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483768" y="3208592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2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627784" y="3291829"/>
            <a:ext cx="1584176" cy="1313121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</a:t>
            </a:r>
            <a:endParaRPr/>
          </a:p>
        </p:txBody>
      </p:sp>
      <p:sp>
        <p:nvSpPr>
          <p:cNvPr id="25" name="타원 24"/>
          <p:cNvSpPr/>
          <p:nvPr/>
        </p:nvSpPr>
        <p:spPr>
          <a:xfrm>
            <a:off x="2771800" y="4598756"/>
            <a:ext cx="216024" cy="22725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3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99234" y="4647461"/>
            <a:ext cx="1008112" cy="170029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 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지도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(1/5)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37" name="그림 36"/>
          <p:cNvPicPr/>
          <p:nvPr/>
        </p:nvPicPr>
        <p:blipFill rotWithShape="1">
          <a:blip r:embed="rId2"/>
          <a:srcRect l="-100" t="90" r="100" b="28000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38" name="TextBox 37"/>
          <p:cNvSpPr txBox="1"/>
          <p:nvPr/>
        </p:nvSpPr>
        <p:spPr>
          <a:xfrm>
            <a:off x="6768752" y="1334289"/>
            <a:ext cx="3995936" cy="877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/>
              <a:t>① </a:t>
            </a:r>
            <a:r>
              <a:rPr lang="ko-KR" altLang="en-US" sz="1000"/>
              <a:t>TMAP api 출력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(최초 좌표는 sk타워,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위치허용 시 </a:t>
            </a:r>
            <a:r>
              <a:rPr lang="ko-KR" altLang="en-US" sz="1000" b="1"/>
              <a:t>Geolocation</a:t>
            </a:r>
            <a:r>
              <a:rPr lang="ko-KR" altLang="en-US" sz="1000"/>
              <a:t>으로</a:t>
            </a:r>
            <a:endParaRPr lang="ko-KR" altLang="en-US" sz="1000"/>
          </a:p>
          <a:p>
            <a:pPr>
              <a:defRPr/>
            </a:pPr>
            <a:r>
              <a:rPr lang="ko-KR" altLang="en-US" sz="1000" b="1"/>
              <a:t>gps 수집</a:t>
            </a:r>
            <a:r>
              <a:rPr lang="ko-KR" altLang="en-US" sz="1000"/>
              <a:t>하여 현재위치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지도 중심에 마커로 표시)</a:t>
            </a:r>
            <a:endParaRPr lang="ko-KR" altLang="en-US" sz="1000"/>
          </a:p>
        </p:txBody>
      </p:sp>
      <p:sp>
        <p:nvSpPr>
          <p:cNvPr id="40" name="TextBox 39"/>
          <p:cNvSpPr txBox="1"/>
          <p:nvPr/>
        </p:nvSpPr>
        <p:spPr>
          <a:xfrm>
            <a:off x="7596336" y="1779662"/>
            <a:ext cx="2304256" cy="361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41" name="TextBox 40"/>
          <p:cNvSpPr txBox="1"/>
          <p:nvPr/>
        </p:nvSpPr>
        <p:spPr>
          <a:xfrm>
            <a:off x="6732240" y="2283718"/>
            <a:ext cx="2411760" cy="1336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/>
              <a:t>② </a:t>
            </a:r>
            <a:r>
              <a:rPr lang="ko-KR" altLang="en-US" sz="1000"/>
              <a:t>검색창 기능 추가로 원하는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키워드 입력시 최대 200개 까지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관련 데이터 리스트 및 지도에 마커 출력</a:t>
            </a:r>
            <a:br>
              <a:rPr lang="ko-KR" altLang="en-US" sz="1000"/>
            </a:br>
            <a:endParaRPr lang="ko-KR" altLang="en-US" sz="1000"/>
          </a:p>
          <a:p>
            <a:pPr>
              <a:defRPr/>
            </a:pPr>
            <a:r>
              <a:rPr lang="ko-KR" altLang="en-US" sz="1000" b="1"/>
              <a:t>카테고리(편의시설)</a:t>
            </a:r>
            <a:r>
              <a:rPr lang="ko-KR" altLang="en-US" sz="1000"/>
              <a:t> 별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관련된 이미지 마커로 출력</a:t>
            </a:r>
            <a:endParaRPr lang="ko-KR" altLang="en-US" sz="1000"/>
          </a:p>
          <a:p>
            <a:pPr>
              <a:defRPr/>
            </a:pPr>
            <a:r>
              <a:rPr lang="en-US" altLang="ko-KR" sz="1000"/>
              <a:t>/</a:t>
            </a:r>
            <a:r>
              <a:rPr lang="ko-KR" altLang="en-US" sz="1000"/>
              <a:t> 그 외 기본 마커로 출력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</p:txBody>
      </p:sp>
      <p:sp>
        <p:nvSpPr>
          <p:cNvPr id="42" name="TextBox 41"/>
          <p:cNvSpPr txBox="1"/>
          <p:nvPr/>
        </p:nvSpPr>
        <p:spPr>
          <a:xfrm>
            <a:off x="6732240" y="3507854"/>
            <a:ext cx="2411760" cy="877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/>
              <a:t>③ </a:t>
            </a:r>
            <a:r>
              <a:rPr lang="ko-KR" altLang="en-US" sz="1000"/>
              <a:t>앙꼬 메인페이지 검색창 및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카테고리 지도 연결</a:t>
            </a:r>
            <a:endParaRPr lang="ko-KR" altLang="en-US" sz="1000"/>
          </a:p>
          <a:p>
            <a:pPr>
              <a:defRPr/>
            </a:pPr>
            <a:r>
              <a:rPr lang="en-US" altLang="ko-KR" sz="1000"/>
              <a:t>(</a:t>
            </a:r>
            <a:r>
              <a:rPr lang="ko-KR" altLang="en-US" sz="1000"/>
              <a:t>지도창이 아니어도 메인화면에서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키워드 검색</a:t>
            </a:r>
            <a:r>
              <a:rPr lang="en-US" altLang="ko-KR" sz="1000"/>
              <a:t>,</a:t>
            </a:r>
            <a:r>
              <a:rPr lang="ko-KR" altLang="en-US" sz="1000"/>
              <a:t> 카테고리 클릭 시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지도로 연결되어 데이터 확인 가능</a:t>
            </a:r>
            <a:r>
              <a:rPr lang="en-US" altLang="ko-KR" sz="1000"/>
              <a:t>)</a:t>
            </a:r>
            <a:endParaRPr lang="en-US" altLang="ko-KR" sz="1000"/>
          </a:p>
        </p:txBody>
      </p:sp>
      <p:sp>
        <p:nvSpPr>
          <p:cNvPr id="46" name="직사각형 45"/>
          <p:cNvSpPr/>
          <p:nvPr/>
        </p:nvSpPr>
        <p:spPr>
          <a:xfrm>
            <a:off x="179512" y="2067694"/>
            <a:ext cx="5040328" cy="280831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0" name="직사각형 49"/>
          <p:cNvSpPr/>
          <p:nvPr/>
        </p:nvSpPr>
        <p:spPr>
          <a:xfrm>
            <a:off x="3347864" y="1644030"/>
            <a:ext cx="1872208" cy="35165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8" name="타원 47"/>
          <p:cNvSpPr/>
          <p:nvPr/>
        </p:nvSpPr>
        <p:spPr>
          <a:xfrm>
            <a:off x="3131840" y="1491630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2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107504" y="1851670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1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5220072" y="1995686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3</a:t>
            </a:r>
            <a:endParaRPr lang="en-US" altLang="ko-KR" sz="1300">
              <a:solidFill>
                <a:schemeClr val="dk2"/>
              </a:solidFill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5292080" y="1995686"/>
            <a:ext cx="1368152" cy="0"/>
          </a:xfrm>
          <a:prstGeom prst="line">
            <a:avLst/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지도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(2/5)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31225" y="1221130"/>
            <a:ext cx="2412775" cy="774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/>
              <a:t>④</a:t>
            </a:r>
            <a:r>
              <a:rPr lang="ko-KR" altLang="en-US" sz="1100"/>
              <a:t> 실시간 </a:t>
            </a:r>
            <a:r>
              <a:rPr lang="ko-KR" altLang="en-US" sz="1100" b="1"/>
              <a:t>혼잡도, 교통정보</a:t>
            </a:r>
            <a:r>
              <a:rPr lang="ko-KR" altLang="en-US" sz="1100"/>
              <a:t>에</a:t>
            </a:r>
            <a:endParaRPr lang="ko-KR" altLang="en-US" sz="1100"/>
          </a:p>
          <a:p>
            <a:pPr>
              <a:defRPr/>
            </a:pPr>
            <a:r>
              <a:rPr lang="ko-KR" altLang="en-US" sz="1100"/>
              <a:t>따른 구분 왼쪽하단의 색상표에 출력 / 혼잡도 위치 클릭 시</a:t>
            </a:r>
            <a:endParaRPr lang="ko-KR" altLang="en-US" sz="1100"/>
          </a:p>
          <a:p>
            <a:pPr>
              <a:defRPr/>
            </a:pPr>
            <a:r>
              <a:rPr lang="ko-KR" altLang="en-US" sz="1100"/>
              <a:t>  장소 및 주변 혼잡도 출력</a:t>
            </a:r>
            <a:endParaRPr lang="ko-KR" altLang="en-US" sz="1100"/>
          </a:p>
        </p:txBody>
      </p:sp>
      <p:pic>
        <p:nvPicPr>
          <p:cNvPr id="39" name="그림 38"/>
          <p:cNvPicPr/>
          <p:nvPr/>
        </p:nvPicPr>
        <p:blipFill rotWithShape="1">
          <a:blip r:embed="rId2"/>
          <a:srcRect b="26200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2" name="직사각형 41"/>
          <p:cNvSpPr/>
          <p:nvPr/>
        </p:nvSpPr>
        <p:spPr>
          <a:xfrm>
            <a:off x="188806" y="1663846"/>
            <a:ext cx="1430866" cy="259831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4" name="타원 43"/>
          <p:cNvSpPr/>
          <p:nvPr/>
        </p:nvSpPr>
        <p:spPr>
          <a:xfrm>
            <a:off x="179512" y="1419622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4</a:t>
            </a:r>
            <a:endParaRPr lang="en-US" altLang="ko-KR" sz="13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지도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(3/5)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0" name="그림 39"/>
          <p:cNvPicPr/>
          <p:nvPr/>
        </p:nvPicPr>
        <p:blipFill rotWithShape="1">
          <a:blip r:embed="rId2"/>
          <a:srcRect b="26200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1" name="TextBox 40"/>
          <p:cNvSpPr txBox="1"/>
          <p:nvPr/>
        </p:nvSpPr>
        <p:spPr>
          <a:xfrm>
            <a:off x="6732241" y="2139702"/>
            <a:ext cx="2411759" cy="1434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/>
              <a:t>⑤</a:t>
            </a:r>
            <a:r>
              <a:rPr lang="ko-KR" altLang="en-US" sz="900"/>
              <a:t> 유동현황</a:t>
            </a:r>
            <a:r>
              <a:rPr lang="en-US" altLang="ko-KR" sz="900"/>
              <a:t>,</a:t>
            </a:r>
            <a:r>
              <a:rPr lang="ko-KR" altLang="en-US" sz="900"/>
              <a:t> 교통상황 뿐 만 아니라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지도 중심좌표에 대한 실시간 </a:t>
            </a:r>
            <a:r>
              <a:rPr lang="ko-KR" altLang="en-US" sz="900" b="1"/>
              <a:t>날씨정보</a:t>
            </a:r>
            <a:r>
              <a:rPr lang="ko-KR" altLang="en-US" sz="900"/>
              <a:t> 출력</a:t>
            </a:r>
            <a:endParaRPr lang="ko-KR" altLang="en-US" sz="900"/>
          </a:p>
          <a:p>
            <a:pPr>
              <a:defRPr/>
            </a:pPr>
            <a:endParaRPr lang="ko-KR" altLang="en-US" sz="900"/>
          </a:p>
          <a:p>
            <a:pPr>
              <a:defRPr/>
            </a:pPr>
            <a:r>
              <a:rPr lang="ko-KR" altLang="en-US" sz="900"/>
              <a:t>마우스로 지도 위치 이동시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지도중심 위치에 따른 실시간 날씨확인 가능 </a:t>
            </a:r>
            <a:endParaRPr lang="ko-KR" altLang="en-US" sz="900"/>
          </a:p>
          <a:p>
            <a:pPr>
              <a:defRPr/>
            </a:pPr>
            <a:r>
              <a:rPr lang="ko-KR" altLang="en-US" sz="900"/>
              <a:t>위치 차단 시 초기 좌표에 대한 데이터 출력</a:t>
            </a:r>
            <a:endParaRPr lang="ko-KR" altLang="en-US" sz="900"/>
          </a:p>
          <a:p>
            <a:pPr>
              <a:defRPr/>
            </a:pPr>
            <a:endParaRPr lang="ko-KR" altLang="en-US" sz="1000" b="1">
              <a:solidFill>
                <a:srgbClr val="cd6700"/>
              </a:solidFill>
            </a:endParaRPr>
          </a:p>
          <a:p>
            <a:pPr>
              <a:defRPr/>
            </a:pPr>
            <a:r>
              <a:rPr lang="ko-KR" altLang="en-US" sz="1100" b="1">
                <a:solidFill>
                  <a:srgbClr val="cd6700"/>
                </a:solidFill>
              </a:rPr>
              <a:t>앙꼬지도를 통해 각종 실시간 상황</a:t>
            </a:r>
            <a:endParaRPr lang="ko-KR" altLang="en-US" sz="1100" b="1">
              <a:solidFill>
                <a:srgbClr val="cd6700"/>
              </a:solidFill>
            </a:endParaRPr>
          </a:p>
          <a:p>
            <a:pPr>
              <a:defRPr/>
            </a:pPr>
            <a:r>
              <a:rPr lang="ko-KR" altLang="en-US" sz="1100" b="1">
                <a:solidFill>
                  <a:srgbClr val="cd6700"/>
                </a:solidFill>
              </a:rPr>
              <a:t>유저가 직접 확인가능</a:t>
            </a:r>
            <a:endParaRPr lang="ko-KR" altLang="en-US" sz="1100" b="1">
              <a:solidFill>
                <a:srgbClr val="cd670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9512" y="1666152"/>
            <a:ext cx="1368152" cy="28803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4" name="타원 43"/>
          <p:cNvSpPr/>
          <p:nvPr/>
        </p:nvSpPr>
        <p:spPr>
          <a:xfrm>
            <a:off x="179512" y="1419622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4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644008" y="4155926"/>
            <a:ext cx="594074" cy="639688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6" name="타원 45"/>
          <p:cNvSpPr/>
          <p:nvPr/>
        </p:nvSpPr>
        <p:spPr>
          <a:xfrm>
            <a:off x="4526202" y="3939902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5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48" name="TextBox 37"/>
          <p:cNvSpPr txBox="1"/>
          <p:nvPr/>
        </p:nvSpPr>
        <p:spPr>
          <a:xfrm>
            <a:off x="6731225" y="1221130"/>
            <a:ext cx="2412775" cy="774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/>
              <a:t>④</a:t>
            </a:r>
            <a:r>
              <a:rPr lang="ko-KR" altLang="en-US" sz="1100"/>
              <a:t> 실시간 </a:t>
            </a:r>
            <a:r>
              <a:rPr lang="ko-KR" altLang="en-US" sz="1100" b="1"/>
              <a:t>혼잡도, 교통정보</a:t>
            </a:r>
            <a:r>
              <a:rPr lang="ko-KR" altLang="en-US" sz="1100"/>
              <a:t>에</a:t>
            </a:r>
            <a:endParaRPr lang="ko-KR" altLang="en-US" sz="1100"/>
          </a:p>
          <a:p>
            <a:pPr>
              <a:defRPr/>
            </a:pPr>
            <a:r>
              <a:rPr lang="ko-KR" altLang="en-US" sz="1100"/>
              <a:t>따른 구분 왼쪽하단의 색상표에 출력 / 혼잡도 위치 클릭 시</a:t>
            </a:r>
            <a:endParaRPr lang="ko-KR" altLang="en-US" sz="1100"/>
          </a:p>
          <a:p>
            <a:pPr>
              <a:defRPr/>
            </a:pPr>
            <a:r>
              <a:rPr lang="ko-KR" altLang="en-US" sz="1100"/>
              <a:t>  장소 및 주변 혼잡도 출력</a:t>
            </a:r>
            <a:endParaRPr lang="ko-KR" alt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지도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(4/5)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2" name="그림 41"/>
          <p:cNvPicPr/>
          <p:nvPr/>
        </p:nvPicPr>
        <p:blipFill rotWithShape="1">
          <a:blip r:embed="rId3"/>
          <a:srcRect l="-100" t="90" r="100" b="28000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3" name="직사각형 42"/>
          <p:cNvSpPr/>
          <p:nvPr/>
        </p:nvSpPr>
        <p:spPr>
          <a:xfrm>
            <a:off x="5976176" y="2528121"/>
            <a:ext cx="360000" cy="216024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4" name="타원 43"/>
          <p:cNvSpPr/>
          <p:nvPr/>
        </p:nvSpPr>
        <p:spPr>
          <a:xfrm>
            <a:off x="5724128" y="2355726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6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156176" y="2772346"/>
            <a:ext cx="468058" cy="216024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6" name="직사각형 45"/>
          <p:cNvSpPr/>
          <p:nvPr/>
        </p:nvSpPr>
        <p:spPr>
          <a:xfrm>
            <a:off x="6264182" y="3042380"/>
            <a:ext cx="468058" cy="216024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7" name="TextBox 46"/>
          <p:cNvSpPr txBox="1"/>
          <p:nvPr/>
        </p:nvSpPr>
        <p:spPr>
          <a:xfrm>
            <a:off x="6732240" y="1275606"/>
            <a:ext cx="2304257" cy="1280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/>
              <a:t>⑥ </a:t>
            </a:r>
            <a:r>
              <a:rPr lang="ko-KR" altLang="en-US" sz="1100"/>
              <a:t>상세보기 클릭시</a:t>
            </a:r>
            <a:endParaRPr lang="ko-KR" altLang="en-US" sz="1100"/>
          </a:p>
          <a:p>
            <a:pPr>
              <a:defRPr/>
            </a:pPr>
            <a:r>
              <a:rPr lang="ko-KR" altLang="en-US" sz="1100"/>
              <a:t>     장소에대한 세부 정보 출력</a:t>
            </a:r>
            <a:endParaRPr lang="ko-KR" altLang="en-US" sz="1100"/>
          </a:p>
          <a:p>
            <a:pPr>
              <a:defRPr/>
            </a:pPr>
            <a:r>
              <a:rPr lang="ko-KR" altLang="en-US" sz="1100"/>
              <a:t>     </a:t>
            </a:r>
            <a:r>
              <a:rPr lang="en-US" altLang="ko-KR" sz="1100"/>
              <a:t>(open api</a:t>
            </a:r>
            <a:r>
              <a:rPr lang="ko-KR" altLang="en-US" sz="1100"/>
              <a:t> 데이터 확인 제한으로</a:t>
            </a:r>
            <a:endParaRPr lang="ko-KR" altLang="en-US" sz="1100"/>
          </a:p>
          <a:p>
            <a:pPr>
              <a:defRPr/>
            </a:pPr>
            <a:r>
              <a:rPr lang="ko-KR" altLang="en-US" sz="1100"/>
              <a:t>      직접 데이터 삽입</a:t>
            </a:r>
            <a:r>
              <a:rPr lang="en-US" altLang="ko-KR" sz="1100"/>
              <a:t>)</a:t>
            </a:r>
            <a:endParaRPr lang="en-US" altLang="ko-KR" sz="1100"/>
          </a:p>
          <a:p>
            <a:pPr>
              <a:defRPr/>
            </a:pPr>
            <a:endParaRPr lang="en-US" altLang="ko-KR" sz="1100"/>
          </a:p>
          <a:p>
            <a:pPr>
              <a:defRPr/>
            </a:pPr>
            <a:r>
              <a:rPr lang="ko-KR" altLang="en-US" sz="1100" b="1">
                <a:solidFill>
                  <a:srgbClr val="cd6700"/>
                </a:solidFill>
              </a:rPr>
              <a:t>  장소에 대한 정보</a:t>
            </a:r>
            <a:r>
              <a:rPr lang="en-US" altLang="ko-KR" sz="1100" b="1">
                <a:solidFill>
                  <a:srgbClr val="cd6700"/>
                </a:solidFill>
              </a:rPr>
              <a:t>,</a:t>
            </a:r>
            <a:r>
              <a:rPr lang="ko-KR" altLang="en-US" sz="1100" b="1">
                <a:solidFill>
                  <a:srgbClr val="cd6700"/>
                </a:solidFill>
              </a:rPr>
              <a:t> 리뷰 및</a:t>
            </a:r>
            <a:endParaRPr lang="ko-KR" altLang="en-US" sz="1100" b="1">
              <a:solidFill>
                <a:srgbClr val="cd6700"/>
              </a:solidFill>
            </a:endParaRPr>
          </a:p>
          <a:p>
            <a:pPr>
              <a:defRPr/>
            </a:pPr>
            <a:r>
              <a:rPr lang="ko-KR" altLang="en-US" sz="1100" b="1">
                <a:solidFill>
                  <a:srgbClr val="cd6700"/>
                </a:solidFill>
              </a:rPr>
              <a:t>  웨이팅 시간 확인 가능</a:t>
            </a:r>
            <a:endParaRPr lang="ko-KR" altLang="en-US" sz="1100" b="1">
              <a:solidFill>
                <a:srgbClr val="cd67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084168" y="2283718"/>
            <a:ext cx="936104" cy="267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>
                <a:solidFill>
                  <a:schemeClr val="dk2"/>
                </a:solidFill>
              </a:rPr>
              <a:t>click!</a:t>
            </a:r>
            <a:endParaRPr lang="en-US" altLang="ko-KR" sz="12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지도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(5/5)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43" name="타원 42"/>
          <p:cNvSpPr/>
          <p:nvPr/>
        </p:nvSpPr>
        <p:spPr>
          <a:xfrm>
            <a:off x="4608512" y="1406553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6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716016" y="1649240"/>
            <a:ext cx="1943984" cy="326716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4" name="TextBox 46"/>
          <p:cNvSpPr txBox="1"/>
          <p:nvPr/>
        </p:nvSpPr>
        <p:spPr>
          <a:xfrm>
            <a:off x="6732240" y="1275606"/>
            <a:ext cx="2304257" cy="1280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/>
              <a:t>⑥ </a:t>
            </a:r>
            <a:r>
              <a:rPr lang="ko-KR" altLang="en-US" sz="1100"/>
              <a:t>상세보기 클릭시</a:t>
            </a:r>
            <a:endParaRPr lang="ko-KR" altLang="en-US" sz="1100"/>
          </a:p>
          <a:p>
            <a:pPr>
              <a:defRPr/>
            </a:pPr>
            <a:r>
              <a:rPr lang="ko-KR" altLang="en-US" sz="1100"/>
              <a:t>     장소에대한 세부 정보 출력</a:t>
            </a:r>
            <a:endParaRPr lang="ko-KR" altLang="en-US" sz="1100"/>
          </a:p>
          <a:p>
            <a:pPr>
              <a:defRPr/>
            </a:pPr>
            <a:r>
              <a:rPr lang="ko-KR" altLang="en-US" sz="1100"/>
              <a:t>     </a:t>
            </a:r>
            <a:r>
              <a:rPr lang="en-US" altLang="ko-KR" sz="1100"/>
              <a:t>(open api</a:t>
            </a:r>
            <a:r>
              <a:rPr lang="ko-KR" altLang="en-US" sz="1100"/>
              <a:t> 데이터 확인 제한으로</a:t>
            </a:r>
            <a:endParaRPr lang="ko-KR" altLang="en-US" sz="1100"/>
          </a:p>
          <a:p>
            <a:pPr>
              <a:defRPr/>
            </a:pPr>
            <a:r>
              <a:rPr lang="ko-KR" altLang="en-US" sz="1100"/>
              <a:t>      직접 데이터 삽입</a:t>
            </a:r>
            <a:r>
              <a:rPr lang="en-US" altLang="ko-KR" sz="1100"/>
              <a:t>)</a:t>
            </a:r>
            <a:endParaRPr lang="en-US" altLang="ko-KR" sz="1100"/>
          </a:p>
          <a:p>
            <a:pPr>
              <a:defRPr/>
            </a:pPr>
            <a:endParaRPr lang="en-US" altLang="ko-KR" sz="1100"/>
          </a:p>
          <a:p>
            <a:pPr>
              <a:defRPr/>
            </a:pPr>
            <a:r>
              <a:rPr lang="ko-KR" altLang="en-US" sz="1100" b="1">
                <a:solidFill>
                  <a:srgbClr val="cd6700"/>
                </a:solidFill>
              </a:rPr>
              <a:t>  장소에 대한 정보</a:t>
            </a:r>
            <a:r>
              <a:rPr lang="en-US" altLang="ko-KR" sz="1100" b="1">
                <a:solidFill>
                  <a:srgbClr val="cd6700"/>
                </a:solidFill>
              </a:rPr>
              <a:t>,</a:t>
            </a:r>
            <a:r>
              <a:rPr lang="ko-KR" altLang="en-US" sz="1100" b="1">
                <a:solidFill>
                  <a:srgbClr val="cd6700"/>
                </a:solidFill>
              </a:rPr>
              <a:t> 리뷰 및</a:t>
            </a:r>
            <a:endParaRPr lang="ko-KR" altLang="en-US" sz="1100" b="1">
              <a:solidFill>
                <a:srgbClr val="cd6700"/>
              </a:solidFill>
            </a:endParaRPr>
          </a:p>
          <a:p>
            <a:pPr>
              <a:defRPr/>
            </a:pPr>
            <a:r>
              <a:rPr lang="ko-KR" altLang="en-US" sz="1100" b="1">
                <a:solidFill>
                  <a:srgbClr val="cd6700"/>
                </a:solidFill>
              </a:rPr>
              <a:t>  웨이팅 시간 확인 가능</a:t>
            </a:r>
            <a:endParaRPr lang="ko-KR" altLang="en-US" sz="1100" b="1">
              <a:solidFill>
                <a:srgbClr val="cd67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게시판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(1/11)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0" name="그림 39"/>
          <p:cNvPicPr/>
          <p:nvPr/>
        </p:nvPicPr>
        <p:blipFill rotWithShape="1">
          <a:blip r:embed="rId2"/>
          <a:srcRect b="50000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38" name="TextBox 37"/>
          <p:cNvSpPr txBox="1"/>
          <p:nvPr/>
        </p:nvSpPr>
        <p:spPr>
          <a:xfrm>
            <a:off x="6696743" y="1275606"/>
            <a:ext cx="2447257" cy="1513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/>
              <a:t>①</a:t>
            </a:r>
            <a:r>
              <a:rPr lang="ko-KR" altLang="en-US" sz="1000" b="1">
                <a:solidFill>
                  <a:schemeClr val="dk1"/>
                </a:solidFill>
              </a:rPr>
              <a:t> </a:t>
            </a:r>
            <a:r>
              <a:rPr lang="ko-KR" altLang="en-US" sz="1000">
                <a:solidFill>
                  <a:srgbClr val="cd6700"/>
                </a:solidFill>
                <a:cs typeface="Arial"/>
              </a:rPr>
              <a:t>소셜미디어를 통해 </a:t>
            </a:r>
            <a:r>
              <a:rPr lang="ko-KR" altLang="en-US" sz="1000" b="1">
                <a:solidFill>
                  <a:srgbClr val="cd6700"/>
                </a:solidFill>
                <a:cs typeface="Arial"/>
              </a:rPr>
              <a:t>지역 커뮤니티</a:t>
            </a:r>
            <a:endParaRPr lang="ko-KR" altLang="en-US" sz="1000" b="1">
              <a:solidFill>
                <a:srgbClr val="cd6700"/>
              </a:solidFill>
            </a:endParaRPr>
          </a:p>
          <a:p>
            <a:pPr lvl="0">
              <a:defRPr/>
            </a:pPr>
            <a:r>
              <a:rPr lang="ko-KR" altLang="en-US" sz="1000" b="1">
                <a:solidFill>
                  <a:srgbClr val="cd6700"/>
                </a:solidFill>
              </a:rPr>
              <a:t>     활성을 위한 gps 기능 반영</a:t>
            </a:r>
            <a:endParaRPr lang="ko-KR" altLang="en-US" sz="1000" b="1">
              <a:solidFill>
                <a:srgbClr val="cd6700"/>
              </a:solidFill>
            </a:endParaRPr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000"/>
              <a:t>     gps 기능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→ 위치차단시,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최초 '서울특별시 강남구'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   디폴트값으로 출력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 lvl="0">
              <a:lnSpc>
                <a:spcPts val="1100"/>
              </a:lnSpc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②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페이지네이션 기능 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06934" y="1844076"/>
            <a:ext cx="1168722" cy="28803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2" name="타원 41"/>
          <p:cNvSpPr/>
          <p:nvPr/>
        </p:nvSpPr>
        <p:spPr>
          <a:xfrm>
            <a:off x="323528" y="1635646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1</a:t>
            </a:r>
            <a:endParaRPr lang="en-US" altLang="ko-KR" sz="13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게시판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(2/11)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1" name="그림 40"/>
          <p:cNvPicPr/>
          <p:nvPr/>
        </p:nvPicPr>
        <p:blipFill rotWithShape="1">
          <a:blip r:embed="rId2"/>
          <a:srcRect b="50000"/>
          <a:stretch>
            <a:fillRect/>
          </a:stretch>
        </p:blipFill>
        <p:spPr>
          <a:xfrm>
            <a:off x="180000" y="1260000"/>
            <a:ext cx="871248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5364088" y="3723878"/>
            <a:ext cx="3456384" cy="1027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 </a:t>
            </a:r>
            <a:r>
              <a:rPr lang="ko-KR" altLang="en-US" sz="1200">
                <a:solidFill>
                  <a:schemeClr val="lt1"/>
                </a:solidFill>
              </a:rPr>
              <a:t>③</a:t>
            </a:r>
            <a:r>
              <a:rPr lang="ko-KR" altLang="en-US" sz="1000">
                <a:solidFill>
                  <a:schemeClr val="lt1"/>
                </a:solidFill>
              </a:rPr>
              <a:t> 모달창 클릭 후 위치 정보 수집 서비스 요청 허용시,</a:t>
            </a:r>
            <a:endParaRPr lang="ko-KR" altLang="en-US" sz="10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>
                <a:solidFill>
                  <a:schemeClr val="lt1"/>
                </a:solidFill>
              </a:rPr>
              <a:t> 지오로케이션(코딩)으로 컴퓨터 gps 좌표(위도,경도) 출력</a:t>
            </a:r>
            <a:endParaRPr lang="ko-KR" altLang="en-US" sz="10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>
                <a:solidFill>
                  <a:schemeClr val="lt1"/>
                </a:solidFill>
              </a:rPr>
              <a:t> 위경도 좌표 → 좌표데이터.csv를 ajax으로 호출하여 </a:t>
            </a:r>
            <a:endParaRPr lang="ko-KR" altLang="en-US" sz="10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>
                <a:solidFill>
                  <a:schemeClr val="lt1"/>
                </a:solidFill>
              </a:rPr>
              <a:t>  csv 파싱으로 오차범위 5km 이내 데이터 필터링 후</a:t>
            </a:r>
            <a:endParaRPr lang="ko-KR" altLang="en-US" sz="10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>
                <a:solidFill>
                  <a:schemeClr val="lt1"/>
                </a:solidFill>
              </a:rPr>
              <a:t>  가장 가까운 시군구 출력하여</a:t>
            </a:r>
            <a:endParaRPr lang="ko-KR" altLang="en-US" sz="10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>
                <a:solidFill>
                  <a:schemeClr val="lt1"/>
                </a:solidFill>
              </a:rPr>
              <a:t>  gps에서 수집된 해당 지역으로 게시판 재출력</a:t>
            </a:r>
            <a:endParaRPr lang="ko-KR" altLang="en-US" sz="1000">
              <a:solidFill>
                <a:schemeClr val="lt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851920" y="1632120"/>
            <a:ext cx="2232248" cy="2016224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7" name="타원 46"/>
          <p:cNvSpPr/>
          <p:nvPr/>
        </p:nvSpPr>
        <p:spPr>
          <a:xfrm>
            <a:off x="1686983" y="1497256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1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39779" y="1459876"/>
            <a:ext cx="936104" cy="267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>
                <a:solidFill>
                  <a:schemeClr val="lt1"/>
                </a:solidFill>
              </a:rPr>
              <a:t>click!</a:t>
            </a:r>
            <a:endParaRPr lang="en-US" altLang="ko-KR" sz="1200">
              <a:solidFill>
                <a:schemeClr val="lt1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2410027" y="1872234"/>
            <a:ext cx="504056" cy="0"/>
          </a:xfrm>
          <a:prstGeom prst="line">
            <a:avLst/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4211960" y="2211710"/>
            <a:ext cx="1584176" cy="0"/>
          </a:xfrm>
          <a:prstGeom prst="line">
            <a:avLst/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게시판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(3/11)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rcRect t="5110"/>
          <a:stretch>
            <a:fillRect/>
          </a:stretch>
        </p:blipFill>
        <p:spPr>
          <a:xfrm>
            <a:off x="180000" y="1260000"/>
            <a:ext cx="8669388" cy="3600000"/>
          </a:xfrm>
          <a:prstGeom prst="rect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w="med" len="med"/>
            <a:tailEnd w="med" len="med"/>
          </a:ln>
        </p:spPr>
      </p:pic>
      <p:sp>
        <p:nvSpPr>
          <p:cNvPr id="43" name="TextBox 42"/>
          <p:cNvSpPr txBox="1"/>
          <p:nvPr/>
        </p:nvSpPr>
        <p:spPr>
          <a:xfrm>
            <a:off x="5544616" y="2046822"/>
            <a:ext cx="3419872" cy="1029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 </a:t>
            </a:r>
            <a:r>
              <a:rPr lang="ko-KR" altLang="en-US" sz="1200">
                <a:solidFill>
                  <a:schemeClr val="lt1"/>
                </a:solidFill>
              </a:rPr>
              <a:t>③ </a:t>
            </a:r>
            <a:r>
              <a:rPr lang="ko-KR" altLang="en-US" sz="1000">
                <a:solidFill>
                  <a:schemeClr val="lt1"/>
                </a:solidFill>
              </a:rPr>
              <a:t>모달창 클릭 후 위치 정보 수집 서비스 요청 허용시,</a:t>
            </a:r>
            <a:endParaRPr lang="ko-KR" altLang="en-US" sz="10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>
                <a:solidFill>
                  <a:schemeClr val="lt1"/>
                </a:solidFill>
              </a:rPr>
              <a:t> 지오로케이션(코딩)으로 컴퓨터 gps 좌표(위도,경도) 출력</a:t>
            </a:r>
            <a:endParaRPr lang="ko-KR" altLang="en-US" sz="10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>
                <a:solidFill>
                  <a:schemeClr val="lt1"/>
                </a:solidFill>
              </a:rPr>
              <a:t> 위경도 좌표 → 좌표데이터.csv를 ajax으로 호출하여 </a:t>
            </a:r>
            <a:endParaRPr lang="ko-KR" altLang="en-US" sz="10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>
                <a:solidFill>
                  <a:schemeClr val="lt1"/>
                </a:solidFill>
              </a:rPr>
              <a:t>  csv 파싱으로 오차범위 5km 이내 데이터 필터링 후</a:t>
            </a:r>
            <a:endParaRPr lang="ko-KR" altLang="en-US" sz="10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>
                <a:solidFill>
                  <a:schemeClr val="lt1"/>
                </a:solidFill>
              </a:rPr>
              <a:t>  가장 가까운 시군구 출력하여</a:t>
            </a:r>
            <a:endParaRPr lang="ko-KR" altLang="en-US" sz="10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>
                <a:solidFill>
                  <a:schemeClr val="lt1"/>
                </a:solidFill>
              </a:rPr>
              <a:t>  gps에서 수집된 해당 지역으로 게시판 재출력</a:t>
            </a:r>
            <a:endParaRPr lang="ko-KR" altLang="en-US" sz="1000">
              <a:solidFill>
                <a:schemeClr val="lt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83568" y="1203598"/>
            <a:ext cx="1512168" cy="108012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cxnSp>
        <p:nvCxnSpPr>
          <p:cNvPr id="45" name="직선 연결선 44"/>
          <p:cNvCxnSpPr/>
          <p:nvPr/>
        </p:nvCxnSpPr>
        <p:spPr>
          <a:xfrm>
            <a:off x="1079612" y="1779662"/>
            <a:ext cx="720080" cy="0"/>
          </a:xfrm>
          <a:prstGeom prst="line">
            <a:avLst/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10526" y="2696881"/>
            <a:ext cx="922945" cy="44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2400" b="1">
              <a:solidFill>
                <a:schemeClr val="accent1"/>
              </a:solidFill>
              <a:cs typeface="Arial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131739" y="0"/>
            <a:ext cx="2039443" cy="3950295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180528" y="2983260"/>
            <a:ext cx="2051720" cy="216024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12768" y="680408"/>
            <a:ext cx="2267743" cy="448547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/>
          <a:srcRect l="2930" t="820" r="3250" b="50000"/>
          <a:stretch>
            <a:fillRect/>
          </a:stretch>
        </p:blipFill>
        <p:spPr>
          <a:xfrm>
            <a:off x="6917832" y="0"/>
            <a:ext cx="2262680" cy="220581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7"/>
          <a:srcRect t="10800" b="19200"/>
          <a:stretch>
            <a:fillRect/>
          </a:stretch>
        </p:blipFill>
        <p:spPr>
          <a:xfrm>
            <a:off x="4499992" y="1543100"/>
            <a:ext cx="2446188" cy="36004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734952" y="0"/>
            <a:ext cx="2837048" cy="514349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9"/>
          <a:srcRect t="8000" b="37400"/>
          <a:stretch>
            <a:fillRect/>
          </a:stretch>
        </p:blipFill>
        <p:spPr>
          <a:xfrm>
            <a:off x="4499992" y="-20538"/>
            <a:ext cx="2449917" cy="2324791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052099" y="972108"/>
            <a:ext cx="3039802" cy="3039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게시판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(4/11)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1" name="그림 40"/>
          <p:cNvPicPr/>
          <p:nvPr/>
        </p:nvPicPr>
        <p:blipFill rotWithShape="1">
          <a:blip r:embed="rId2"/>
          <a:srcRect b="50000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5" name="TextBox 44"/>
          <p:cNvSpPr txBox="1"/>
          <p:nvPr/>
        </p:nvSpPr>
        <p:spPr>
          <a:xfrm>
            <a:off x="2627784" y="3702282"/>
            <a:ext cx="4104224" cy="724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 </a:t>
            </a:r>
            <a:r>
              <a:rPr lang="ko-KR" altLang="en-US" sz="1200">
                <a:solidFill>
                  <a:schemeClr val="lt1"/>
                </a:solidFill>
              </a:rPr>
              <a:t>③ </a:t>
            </a:r>
            <a:r>
              <a:rPr lang="ko-KR" altLang="en-US" sz="1000">
                <a:solidFill>
                  <a:schemeClr val="lt1"/>
                </a:solidFill>
              </a:rPr>
              <a:t>또는 위치 검색창에 지역 입력 후 원하는 지역 커뮤니티 확인 가능</a:t>
            </a:r>
            <a:endParaRPr lang="ko-KR" altLang="en-US" sz="1000">
              <a:solidFill>
                <a:schemeClr val="lt1"/>
              </a:solidFill>
            </a:endParaRPr>
          </a:p>
          <a:p>
            <a:pPr>
              <a:defRPr/>
            </a:pPr>
            <a:endParaRPr lang="ko-KR" altLang="en-US" sz="10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>
                <a:solidFill>
                  <a:schemeClr val="lt1"/>
                </a:solidFill>
              </a:rPr>
              <a:t>  지역 변경 모달창 클릭 후 원하는 주소 검색 후 클릭 시</a:t>
            </a:r>
            <a:endParaRPr lang="ko-KR" altLang="en-US" sz="1000">
              <a:solidFill>
                <a:schemeClr val="lt1"/>
              </a:solidFill>
            </a:endParaRPr>
          </a:p>
          <a:p>
            <a:pPr>
              <a:defRPr/>
            </a:pPr>
            <a:r>
              <a:rPr lang="ko-KR" altLang="en-US" sz="1000">
                <a:solidFill>
                  <a:schemeClr val="lt1"/>
                </a:solidFill>
              </a:rPr>
              <a:t>  해당 지역으로 게시판 재출력</a:t>
            </a:r>
            <a:endParaRPr lang="ko-KR" altLang="en-US" sz="1000">
              <a:solidFill>
                <a:schemeClr val="lt1"/>
              </a:solidFill>
            </a:endParaRPr>
          </a:p>
        </p:txBody>
      </p:sp>
      <p:sp>
        <p:nvSpPr>
          <p:cNvPr id="47" name="자유형 46"/>
          <p:cNvSpPr/>
          <p:nvPr/>
        </p:nvSpPr>
        <p:spPr>
          <a:xfrm>
            <a:off x="2977424" y="2372857"/>
            <a:ext cx="154416" cy="1024263"/>
          </a:xfrm>
          <a:custGeom>
            <a:avLst/>
            <a:gdLst>
              <a:gd name="connsiteX0" fmla="*/ 154540 w 154416"/>
              <a:gd name="connsiteY0" fmla="*/ -3393 h 1024263"/>
              <a:gd name="connsiteX1" fmla="*/ 76929 w 154416"/>
              <a:gd name="connsiteY1" fmla="*/ 187106 h 1024263"/>
              <a:gd name="connsiteX2" fmla="*/ 6373 w 154416"/>
              <a:gd name="connsiteY2" fmla="*/ 434051 h 1024263"/>
              <a:gd name="connsiteX3" fmla="*/ 6373 w 154416"/>
              <a:gd name="connsiteY3" fmla="*/ 645717 h 1024263"/>
              <a:gd name="connsiteX4" fmla="*/ 41651 w 154416"/>
              <a:gd name="connsiteY4" fmla="*/ 822106 h 1024263"/>
              <a:gd name="connsiteX5" fmla="*/ 140429 w 154416"/>
              <a:gd name="connsiteY5" fmla="*/ 1026717 h 10242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416" h="1024263">
                <a:moveTo>
                  <a:pt x="154540" y="-3393"/>
                </a:moveTo>
                <a:cubicBezTo>
                  <a:pt x="141605" y="28356"/>
                  <a:pt x="101623" y="114199"/>
                  <a:pt x="76929" y="187106"/>
                </a:cubicBezTo>
                <a:cubicBezTo>
                  <a:pt x="52235" y="260013"/>
                  <a:pt x="18133" y="357616"/>
                  <a:pt x="6373" y="434051"/>
                </a:cubicBezTo>
                <a:cubicBezTo>
                  <a:pt x="-5385" y="510486"/>
                  <a:pt x="494" y="581041"/>
                  <a:pt x="6373" y="645717"/>
                </a:cubicBezTo>
                <a:cubicBezTo>
                  <a:pt x="12253" y="710393"/>
                  <a:pt x="19309" y="758606"/>
                  <a:pt x="41651" y="822106"/>
                </a:cubicBezTo>
                <a:cubicBezTo>
                  <a:pt x="63994" y="885606"/>
                  <a:pt x="123966" y="992615"/>
                  <a:pt x="140429" y="1026717"/>
                </a:cubicBezTo>
              </a:path>
            </a:pathLst>
          </a:cu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cxnSp>
        <p:nvCxnSpPr>
          <p:cNvPr id="48" name="직선 연결선 47"/>
          <p:cNvCxnSpPr/>
          <p:nvPr/>
        </p:nvCxnSpPr>
        <p:spPr>
          <a:xfrm>
            <a:off x="3131840" y="2067694"/>
            <a:ext cx="1152128" cy="0"/>
          </a:xfrm>
          <a:prstGeom prst="line">
            <a:avLst/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/>
          <p:nvPr/>
        </p:nvPicPr>
        <p:blipFill rotWithShape="1">
          <a:blip r:embed="rId2"/>
          <a:srcRect b="58400"/>
          <a:stretch>
            <a:fillRect/>
          </a:stretch>
        </p:blipFill>
        <p:spPr>
          <a:xfrm>
            <a:off x="180000" y="1260000"/>
            <a:ext cx="871248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게시판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(5/11)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03648" y="1725186"/>
            <a:ext cx="936104" cy="270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chemeClr val="dk2"/>
                </a:solidFill>
              </a:rPr>
              <a:t>변경완료</a:t>
            </a:r>
            <a:r>
              <a:rPr lang="en-US" altLang="ko-KR" sz="1200">
                <a:solidFill>
                  <a:schemeClr val="dk2"/>
                </a:solidFill>
              </a:rPr>
              <a:t>!</a:t>
            </a:r>
            <a:endParaRPr lang="en-US" altLang="ko-KR" sz="1200">
              <a:solidFill>
                <a:schemeClr val="dk2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74042" y="1996449"/>
            <a:ext cx="1633662" cy="28803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5" name="직사각형 54"/>
          <p:cNvSpPr/>
          <p:nvPr/>
        </p:nvSpPr>
        <p:spPr>
          <a:xfrm>
            <a:off x="2339752" y="1802648"/>
            <a:ext cx="576064" cy="216024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게시판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(6/11)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701046" y="1247730"/>
            <a:ext cx="2442954" cy="1398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/>
              <a:t> </a:t>
            </a:r>
            <a:r>
              <a:rPr lang="ko-KR" altLang="en-US" sz="1200"/>
              <a:t>③</a:t>
            </a:r>
            <a:r>
              <a:rPr lang="ko-KR" altLang="en-US" sz="1000"/>
              <a:t> 게시판 카테고리를 통해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 지역에 따른 원하는 커뮤니티 선택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</a:t>
            </a:r>
            <a:endParaRPr lang="ko-KR" altLang="en-US" sz="1000"/>
          </a:p>
          <a:p>
            <a:pPr>
              <a:defRPr/>
            </a:pPr>
            <a:r>
              <a:rPr lang="ko-KR" altLang="en-US" sz="1200"/>
              <a:t> ④</a:t>
            </a:r>
            <a:r>
              <a:rPr lang="ko-KR" altLang="en-US" sz="1000"/>
              <a:t> 미로그인시 글 쓰기,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 글 상세보기 제한 → 로그인 유도</a:t>
            </a:r>
            <a:endParaRPr lang="ko-KR" altLang="en-US" sz="1000"/>
          </a:p>
          <a:p>
            <a:pPr>
              <a:defRPr/>
            </a:pPr>
            <a:r>
              <a:rPr lang="ko-KR" altLang="en-US" sz="1200"/>
              <a:t> </a:t>
            </a:r>
            <a:endParaRPr lang="ko-KR" altLang="en-US" sz="1200"/>
          </a:p>
          <a:p>
            <a:pPr>
              <a:defRPr/>
            </a:pPr>
            <a:r>
              <a:rPr lang="ko-KR" altLang="en-US" sz="1000"/>
              <a:t> 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</p:txBody>
      </p:sp>
      <p:sp>
        <p:nvSpPr>
          <p:cNvPr id="50" name="직사각형 49"/>
          <p:cNvSpPr/>
          <p:nvPr/>
        </p:nvSpPr>
        <p:spPr>
          <a:xfrm>
            <a:off x="305523" y="2412128"/>
            <a:ext cx="756090" cy="2232248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1" name="타원 50"/>
          <p:cNvSpPr/>
          <p:nvPr/>
        </p:nvSpPr>
        <p:spPr>
          <a:xfrm>
            <a:off x="197511" y="2175505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3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06038" y="4221793"/>
            <a:ext cx="936104" cy="237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>
                <a:solidFill>
                  <a:schemeClr val="dk2"/>
                </a:solidFill>
              </a:rPr>
              <a:t>click!</a:t>
            </a:r>
            <a:endParaRPr lang="en-US" altLang="ko-KR" sz="1000">
              <a:solidFill>
                <a:schemeClr val="dk2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326533" y="4335743"/>
            <a:ext cx="288032" cy="180022"/>
          </a:xfrm>
          <a:prstGeom prst="ellipse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cxnSp>
        <p:nvCxnSpPr>
          <p:cNvPr id="55" name="직선 연결선 54"/>
          <p:cNvCxnSpPr/>
          <p:nvPr/>
        </p:nvCxnSpPr>
        <p:spPr>
          <a:xfrm>
            <a:off x="2483768" y="2715766"/>
            <a:ext cx="216024" cy="0"/>
          </a:xfrm>
          <a:prstGeom prst="line">
            <a:avLst/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2483768" y="3330416"/>
            <a:ext cx="216024" cy="0"/>
          </a:xfrm>
          <a:prstGeom prst="line">
            <a:avLst/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2483768" y="3942492"/>
            <a:ext cx="216024" cy="0"/>
          </a:xfrm>
          <a:prstGeom prst="line">
            <a:avLst/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5940152" y="4335743"/>
            <a:ext cx="531682" cy="360045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8" name="타원 57"/>
          <p:cNvSpPr/>
          <p:nvPr/>
        </p:nvSpPr>
        <p:spPr>
          <a:xfrm>
            <a:off x="5823762" y="4263735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4</a:t>
            </a:r>
            <a:endParaRPr lang="en-US" altLang="ko-KR" sz="13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/>
          <p:cNvPicPr/>
          <p:nvPr/>
        </p:nvPicPr>
        <p:blipFill rotWithShape="1">
          <a:blip r:embed="rId2"/>
          <a:srcRect b="64000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게시판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(7/11)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95727" y="1325136"/>
            <a:ext cx="2448273" cy="873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/>
              <a:t>⑤ </a:t>
            </a:r>
            <a:r>
              <a:rPr lang="ko-KR" altLang="en-US" sz="1000"/>
              <a:t>인기글은 좋아요 많은 글</a:t>
            </a:r>
            <a:endParaRPr lang="en-US" altLang="ko-KR" sz="1000"/>
          </a:p>
          <a:p>
            <a:pPr>
              <a:defRPr/>
            </a:pPr>
            <a:r>
              <a:rPr lang="ko-KR" altLang="en-US" sz="1000"/>
              <a:t>     </a:t>
            </a:r>
            <a:r>
              <a:rPr lang="en-US" altLang="ko-KR" sz="1000"/>
              <a:t>(</a:t>
            </a:r>
            <a:r>
              <a:rPr lang="ko-KR" altLang="en-US" sz="1000"/>
              <a:t>갯수 동일 시 댓글 많은 순</a:t>
            </a:r>
            <a:r>
              <a:rPr lang="en-US" altLang="ko-KR" sz="1000"/>
              <a:t>)</a:t>
            </a:r>
            <a:br>
              <a:rPr lang="en-US" altLang="ko-KR" sz="1000"/>
            </a:br>
            <a:r>
              <a:rPr lang="en-US" altLang="ko-KR" sz="1000"/>
              <a:t>     </a:t>
            </a:r>
            <a:r>
              <a:rPr lang="ko-KR" altLang="en-US" sz="1000"/>
              <a:t> 순서로 보이게 출력</a:t>
            </a:r>
            <a:endParaRPr lang="ko-KR" altLang="en-US" sz="1000"/>
          </a:p>
          <a:p>
            <a:pPr>
              <a:defRPr/>
            </a:pPr>
            <a:r>
              <a:rPr lang="ko-KR" altLang="en-US" sz="1000">
                <a:solidFill>
                  <a:schemeClr val="dk1"/>
                </a:solidFill>
              </a:rPr>
              <a:t>      →</a:t>
            </a:r>
            <a:r>
              <a:rPr lang="ko-KR" altLang="en-US" sz="1000"/>
              <a:t> </a:t>
            </a:r>
            <a:r>
              <a:rPr lang="ko-KR" altLang="en-US" sz="1000" b="1"/>
              <a:t>매달 이달의 인기글 5명</a:t>
            </a:r>
            <a:endParaRPr lang="ko-KR" altLang="en-US" sz="1000" b="1"/>
          </a:p>
          <a:p>
            <a:pPr>
              <a:defRPr/>
            </a:pPr>
            <a:r>
              <a:rPr lang="ko-KR" altLang="en-US" sz="1000" b="1"/>
              <a:t>          선정하여 마일리지 지급 이벤트</a:t>
            </a:r>
            <a:endParaRPr lang="ko-KR" altLang="en-US" sz="1000" b="1"/>
          </a:p>
        </p:txBody>
      </p:sp>
      <p:sp>
        <p:nvSpPr>
          <p:cNvPr id="52" name="TextBox 51"/>
          <p:cNvSpPr txBox="1"/>
          <p:nvPr/>
        </p:nvSpPr>
        <p:spPr>
          <a:xfrm>
            <a:off x="540040" y="2478400"/>
            <a:ext cx="936104" cy="237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>
                <a:solidFill>
                  <a:schemeClr val="dk2"/>
                </a:solidFill>
              </a:rPr>
              <a:t>click!</a:t>
            </a:r>
            <a:endParaRPr lang="en-US" altLang="ko-KR" sz="1000">
              <a:solidFill>
                <a:schemeClr val="dk2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80000" y="2643758"/>
            <a:ext cx="720080" cy="216024"/>
          </a:xfrm>
          <a:prstGeom prst="ellipse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4" name="타원 53"/>
          <p:cNvSpPr/>
          <p:nvPr/>
        </p:nvSpPr>
        <p:spPr>
          <a:xfrm>
            <a:off x="107992" y="2535746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5</a:t>
            </a:r>
            <a:endParaRPr lang="en-US" altLang="ko-KR" sz="1300">
              <a:solidFill>
                <a:schemeClr val="dk2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1298890" y="3291830"/>
            <a:ext cx="540067" cy="0"/>
          </a:xfrm>
          <a:prstGeom prst="line">
            <a:avLst/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298890" y="4063336"/>
            <a:ext cx="540067" cy="0"/>
          </a:xfrm>
          <a:prstGeom prst="line">
            <a:avLst/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1298890" y="4804019"/>
            <a:ext cx="540067" cy="0"/>
          </a:xfrm>
          <a:prstGeom prst="line">
            <a:avLst/>
          </a:prstGeom>
          <a:ln w="12700">
            <a:solidFill>
              <a:schemeClr val="dk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게시판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(8/11)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7" name="그림 46"/>
          <p:cNvPicPr/>
          <p:nvPr/>
        </p:nvPicPr>
        <p:blipFill rotWithShape="1">
          <a:blip r:embed="rId2"/>
          <a:srcRect r="10630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8" name="TextBox 47"/>
          <p:cNvSpPr txBox="1"/>
          <p:nvPr/>
        </p:nvSpPr>
        <p:spPr>
          <a:xfrm>
            <a:off x="6696744" y="1275606"/>
            <a:ext cx="2447256" cy="417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/>
              <a:t>⑥</a:t>
            </a:r>
            <a:r>
              <a:rPr lang="ko-KR" altLang="en-US" sz="1000"/>
              <a:t> 게시판 검색창에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키워드 검색 시 관련된 제목 출력</a:t>
            </a:r>
            <a:endParaRPr lang="ko-KR" altLang="en-US" sz="1000"/>
          </a:p>
        </p:txBody>
      </p:sp>
      <p:sp>
        <p:nvSpPr>
          <p:cNvPr id="49" name="직사각형 48"/>
          <p:cNvSpPr/>
          <p:nvPr/>
        </p:nvSpPr>
        <p:spPr>
          <a:xfrm>
            <a:off x="1835696" y="1887486"/>
            <a:ext cx="4752528" cy="28803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0" name="타원 49"/>
          <p:cNvSpPr/>
          <p:nvPr/>
        </p:nvSpPr>
        <p:spPr>
          <a:xfrm>
            <a:off x="1727690" y="1743470"/>
            <a:ext cx="168729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6</a:t>
            </a:r>
            <a:endParaRPr lang="en-US" altLang="ko-KR" sz="13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/>
          <p:nvPr/>
        </p:nvPicPr>
        <p:blipFill rotWithShape="1">
          <a:blip r:embed="rId2"/>
          <a:srcRect b="47200"/>
          <a:stretch>
            <a:fillRect/>
          </a:stretch>
        </p:blipFill>
        <p:spPr>
          <a:xfrm>
            <a:off x="180000" y="1259999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게시판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상세보기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(9/11)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792478" y="1309875"/>
            <a:ext cx="2351522" cy="1261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/>
              <a:t>①</a:t>
            </a:r>
            <a:r>
              <a:rPr lang="ko-KR" altLang="en-US" sz="1000"/>
              <a:t> 선택한 게시글 상세보기 기능 추가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200"/>
              <a:t>②</a:t>
            </a:r>
            <a:r>
              <a:rPr lang="ko-KR" altLang="en-US" sz="1000"/>
              <a:t> 본인이 작성한 경우</a:t>
            </a:r>
            <a:r>
              <a:rPr lang="en-US" altLang="ko-KR" sz="1000"/>
              <a:t>)</a:t>
            </a:r>
            <a:endParaRPr lang="en-US" altLang="ko-KR" sz="1000"/>
          </a:p>
          <a:p>
            <a:pPr>
              <a:defRPr/>
            </a:pPr>
            <a:r>
              <a:rPr lang="ko-KR" altLang="en-US" sz="1000"/>
              <a:t>게시글 수정하기 및 삭제하기 기능 추가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endParaRPr lang="ko-KR" altLang="en-US" sz="1300"/>
          </a:p>
        </p:txBody>
      </p:sp>
      <p:sp>
        <p:nvSpPr>
          <p:cNvPr id="46" name="직사각형 45"/>
          <p:cNvSpPr/>
          <p:nvPr/>
        </p:nvSpPr>
        <p:spPr>
          <a:xfrm>
            <a:off x="7956376" y="2931790"/>
            <a:ext cx="504056" cy="4320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7" name="직사각형 46"/>
          <p:cNvSpPr/>
          <p:nvPr/>
        </p:nvSpPr>
        <p:spPr>
          <a:xfrm>
            <a:off x="5040058" y="2072775"/>
            <a:ext cx="828098" cy="216024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8" name="타원 47"/>
          <p:cNvSpPr/>
          <p:nvPr/>
        </p:nvSpPr>
        <p:spPr>
          <a:xfrm>
            <a:off x="4932046" y="1844697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2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38844" y="1419622"/>
            <a:ext cx="6205364" cy="338437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9" name="타원 48"/>
          <p:cNvSpPr/>
          <p:nvPr/>
        </p:nvSpPr>
        <p:spPr>
          <a:xfrm>
            <a:off x="144524" y="1185128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1</a:t>
            </a:r>
            <a:endParaRPr lang="en-US" altLang="ko-KR" sz="13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게시판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상세보기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(10/11)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3" name="그림 42"/>
          <p:cNvPicPr/>
          <p:nvPr/>
        </p:nvPicPr>
        <p:blipFill rotWithShape="1">
          <a:blip r:embed="rId2"/>
          <a:srcRect l="10990" t="54600" b="7000"/>
          <a:stretch>
            <a:fillRect/>
          </a:stretch>
        </p:blipFill>
        <p:spPr>
          <a:xfrm>
            <a:off x="179512" y="1275605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6839744" y="1275606"/>
            <a:ext cx="2304256" cy="1743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/>
              <a:t>③</a:t>
            </a:r>
            <a:r>
              <a:rPr lang="ko-KR" altLang="en-US" sz="1000"/>
              <a:t> 조회수</a:t>
            </a:r>
            <a:r>
              <a:rPr lang="en-US" altLang="ko-KR" sz="1000"/>
              <a:t>,</a:t>
            </a:r>
            <a:r>
              <a:rPr lang="ko-KR" altLang="en-US" sz="1000"/>
              <a:t> 좋아요</a:t>
            </a:r>
            <a:r>
              <a:rPr lang="en-US" altLang="ko-KR" sz="1000"/>
              <a:t>,</a:t>
            </a:r>
            <a:r>
              <a:rPr lang="ko-KR" altLang="en-US" sz="1000"/>
              <a:t> 댓글 수 가시화</a:t>
            </a:r>
            <a:endParaRPr lang="en-US" altLang="ko-KR" sz="1000"/>
          </a:p>
          <a:p>
            <a:pPr>
              <a:defRPr/>
            </a:pPr>
            <a:r>
              <a:rPr lang="ko-KR" altLang="en-US" sz="1000"/>
              <a:t>     </a:t>
            </a:r>
            <a:r>
              <a:rPr lang="en-US" altLang="ko-KR" sz="1000"/>
              <a:t>(</a:t>
            </a:r>
            <a:r>
              <a:rPr lang="ko-KR" altLang="en-US" sz="1000"/>
              <a:t>게시판에서도 확인 가능</a:t>
            </a:r>
            <a:r>
              <a:rPr lang="en-US" altLang="ko-KR" sz="1000"/>
              <a:t>)</a:t>
            </a:r>
            <a:endParaRPr lang="en-US" altLang="ko-KR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200"/>
              <a:t>④</a:t>
            </a:r>
            <a:r>
              <a:rPr lang="ko-KR" altLang="en-US" sz="1000"/>
              <a:t> bno로 정렬하여 이전글, 다음글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보기 등 기능 탑재 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200"/>
              <a:t>⑤</a:t>
            </a:r>
            <a:r>
              <a:rPr lang="ko-KR" altLang="en-US" sz="1000"/>
              <a:t> 댓글 작성, 수정(저장, 취소),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삭제, 대댓글 기능 탑재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endParaRPr lang="ko-KR" altLang="en-US" sz="1300"/>
          </a:p>
        </p:txBody>
      </p:sp>
      <p:sp>
        <p:nvSpPr>
          <p:cNvPr id="46" name="직사각형 45"/>
          <p:cNvSpPr/>
          <p:nvPr/>
        </p:nvSpPr>
        <p:spPr>
          <a:xfrm>
            <a:off x="628001" y="1308962"/>
            <a:ext cx="792088" cy="216024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7" name="타원 46"/>
          <p:cNvSpPr/>
          <p:nvPr/>
        </p:nvSpPr>
        <p:spPr>
          <a:xfrm>
            <a:off x="411977" y="1188014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3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31335" y="2225375"/>
            <a:ext cx="1152129" cy="219511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9" name="타원 48"/>
          <p:cNvSpPr/>
          <p:nvPr/>
        </p:nvSpPr>
        <p:spPr>
          <a:xfrm>
            <a:off x="290657" y="1603582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4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50" name="자유형 49"/>
          <p:cNvSpPr/>
          <p:nvPr/>
        </p:nvSpPr>
        <p:spPr>
          <a:xfrm>
            <a:off x="525544" y="1543322"/>
            <a:ext cx="131923" cy="520464"/>
          </a:xfrm>
          <a:custGeom>
            <a:avLst/>
            <a:gdLst>
              <a:gd name="connsiteX0" fmla="*/ 133636 w 131923"/>
              <a:gd name="connsiteY0" fmla="*/ -1109 h 520464"/>
              <a:gd name="connsiteX1" fmla="*/ 34858 w 131923"/>
              <a:gd name="connsiteY1" fmla="*/ 69446 h 520464"/>
              <a:gd name="connsiteX2" fmla="*/ 6636 w 131923"/>
              <a:gd name="connsiteY2" fmla="*/ 140002 h 520464"/>
              <a:gd name="connsiteX3" fmla="*/ -419 w 131923"/>
              <a:gd name="connsiteY3" fmla="*/ 267001 h 520464"/>
              <a:gd name="connsiteX4" fmla="*/ 6636 w 131923"/>
              <a:gd name="connsiteY4" fmla="*/ 386946 h 520464"/>
              <a:gd name="connsiteX5" fmla="*/ 48969 w 131923"/>
              <a:gd name="connsiteY5" fmla="*/ 457501 h 520464"/>
              <a:gd name="connsiteX6" fmla="*/ 133636 w 131923"/>
              <a:gd name="connsiteY6" fmla="*/ 521002 h 52046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1923" h="520464">
                <a:moveTo>
                  <a:pt x="133636" y="-1109"/>
                </a:moveTo>
                <a:cubicBezTo>
                  <a:pt x="117173" y="10650"/>
                  <a:pt x="56025" y="45927"/>
                  <a:pt x="34858" y="69446"/>
                </a:cubicBezTo>
                <a:cubicBezTo>
                  <a:pt x="13692" y="92964"/>
                  <a:pt x="12516" y="107075"/>
                  <a:pt x="6636" y="140002"/>
                </a:cubicBezTo>
                <a:cubicBezTo>
                  <a:pt x="756" y="172927"/>
                  <a:pt x="-419" y="225844"/>
                  <a:pt x="-419" y="267001"/>
                </a:cubicBezTo>
                <a:cubicBezTo>
                  <a:pt x="-419" y="308159"/>
                  <a:pt x="-1595" y="355196"/>
                  <a:pt x="6636" y="386946"/>
                </a:cubicBezTo>
                <a:cubicBezTo>
                  <a:pt x="14868" y="418696"/>
                  <a:pt x="27803" y="435159"/>
                  <a:pt x="48969" y="457501"/>
                </a:cubicBezTo>
                <a:cubicBezTo>
                  <a:pt x="70136" y="479844"/>
                  <a:pt x="119525" y="510418"/>
                  <a:pt x="133636" y="521002"/>
                </a:cubicBezTo>
              </a:path>
            </a:pathLst>
          </a:cu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1" name="자유형 50"/>
          <p:cNvSpPr/>
          <p:nvPr/>
        </p:nvSpPr>
        <p:spPr>
          <a:xfrm>
            <a:off x="6084168" y="1543322"/>
            <a:ext cx="168607" cy="521062"/>
          </a:xfrm>
          <a:custGeom>
            <a:avLst/>
            <a:gdLst>
              <a:gd name="connsiteX0" fmla="*/ 11213 w 168607"/>
              <a:gd name="connsiteY0" fmla="*/ -1068 h 521062"/>
              <a:gd name="connsiteX1" fmla="*/ 117046 w 168607"/>
              <a:gd name="connsiteY1" fmla="*/ 62431 h 521062"/>
              <a:gd name="connsiteX2" fmla="*/ 166435 w 168607"/>
              <a:gd name="connsiteY2" fmla="*/ 154153 h 521062"/>
              <a:gd name="connsiteX3" fmla="*/ 159379 w 168607"/>
              <a:gd name="connsiteY3" fmla="*/ 274098 h 521062"/>
              <a:gd name="connsiteX4" fmla="*/ 159379 w 168607"/>
              <a:gd name="connsiteY4" fmla="*/ 372876 h 521062"/>
              <a:gd name="connsiteX5" fmla="*/ 109990 w 168607"/>
              <a:gd name="connsiteY5" fmla="*/ 464598 h 521062"/>
              <a:gd name="connsiteX6" fmla="*/ -2898 w 168607"/>
              <a:gd name="connsiteY6" fmla="*/ 521042 h 52106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607" h="521062">
                <a:moveTo>
                  <a:pt x="11213" y="-1068"/>
                </a:moveTo>
                <a:cubicBezTo>
                  <a:pt x="28851" y="9514"/>
                  <a:pt x="91176" y="36561"/>
                  <a:pt x="117046" y="62431"/>
                </a:cubicBezTo>
                <a:cubicBezTo>
                  <a:pt x="142916" y="88301"/>
                  <a:pt x="159379" y="118875"/>
                  <a:pt x="166435" y="154153"/>
                </a:cubicBezTo>
                <a:cubicBezTo>
                  <a:pt x="173490" y="189431"/>
                  <a:pt x="160554" y="237644"/>
                  <a:pt x="159379" y="274098"/>
                </a:cubicBezTo>
                <a:cubicBezTo>
                  <a:pt x="158202" y="310552"/>
                  <a:pt x="167610" y="341125"/>
                  <a:pt x="159379" y="372876"/>
                </a:cubicBezTo>
                <a:cubicBezTo>
                  <a:pt x="151147" y="404625"/>
                  <a:pt x="137036" y="439903"/>
                  <a:pt x="109990" y="464598"/>
                </a:cubicBezTo>
                <a:cubicBezTo>
                  <a:pt x="82944" y="489292"/>
                  <a:pt x="15916" y="511635"/>
                  <a:pt x="-2898" y="521042"/>
                </a:cubicBezTo>
              </a:path>
            </a:pathLst>
          </a:cu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2" name="타원 51"/>
          <p:cNvSpPr/>
          <p:nvPr/>
        </p:nvSpPr>
        <p:spPr>
          <a:xfrm>
            <a:off x="163071" y="2402494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5</a:t>
            </a:r>
            <a:endParaRPr lang="en-US" altLang="ko-KR" sz="13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게시판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글 쓰기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수정하기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(11/11)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4" name="그림 4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6" name="직사각형 45"/>
          <p:cNvSpPr/>
          <p:nvPr/>
        </p:nvSpPr>
        <p:spPr>
          <a:xfrm>
            <a:off x="2123728" y="2276902"/>
            <a:ext cx="3888432" cy="1566195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7" name="타원 46"/>
          <p:cNvSpPr/>
          <p:nvPr/>
        </p:nvSpPr>
        <p:spPr>
          <a:xfrm>
            <a:off x="1515318" y="1547964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1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015168" y="2184325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2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49" name="자유형 48"/>
          <p:cNvSpPr/>
          <p:nvPr/>
        </p:nvSpPr>
        <p:spPr>
          <a:xfrm>
            <a:off x="1248453" y="1841085"/>
            <a:ext cx="272793" cy="2047743"/>
          </a:xfrm>
          <a:custGeom>
            <a:avLst/>
            <a:gdLst>
              <a:gd name="connsiteX0" fmla="*/ 237464 w 272793"/>
              <a:gd name="connsiteY0" fmla="*/ -3112 h 2047743"/>
              <a:gd name="connsiteX1" fmla="*/ 96353 w 272793"/>
              <a:gd name="connsiteY1" fmla="*/ 321442 h 2047743"/>
              <a:gd name="connsiteX2" fmla="*/ 4630 w 272793"/>
              <a:gd name="connsiteY2" fmla="*/ 758887 h 2047743"/>
              <a:gd name="connsiteX3" fmla="*/ 25797 w 272793"/>
              <a:gd name="connsiteY3" fmla="*/ 1288054 h 2047743"/>
              <a:gd name="connsiteX4" fmla="*/ 145741 w 272793"/>
              <a:gd name="connsiteY4" fmla="*/ 1753720 h 2047743"/>
              <a:gd name="connsiteX5" fmla="*/ 272742 w 272793"/>
              <a:gd name="connsiteY5" fmla="*/ 2050053 h 204774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793" h="2047743">
                <a:moveTo>
                  <a:pt x="237464" y="-3112"/>
                </a:moveTo>
                <a:cubicBezTo>
                  <a:pt x="213945" y="50979"/>
                  <a:pt x="135158" y="194442"/>
                  <a:pt x="96353" y="321442"/>
                </a:cubicBezTo>
                <a:cubicBezTo>
                  <a:pt x="57547" y="448442"/>
                  <a:pt x="16390" y="597785"/>
                  <a:pt x="4630" y="758887"/>
                </a:cubicBezTo>
                <a:cubicBezTo>
                  <a:pt x="-7128" y="919989"/>
                  <a:pt x="2278" y="1122248"/>
                  <a:pt x="25797" y="1288054"/>
                </a:cubicBezTo>
                <a:cubicBezTo>
                  <a:pt x="49316" y="1453859"/>
                  <a:pt x="104584" y="1626720"/>
                  <a:pt x="145741" y="1753720"/>
                </a:cubicBezTo>
                <a:cubicBezTo>
                  <a:pt x="186899" y="1880720"/>
                  <a:pt x="251575" y="2000664"/>
                  <a:pt x="272742" y="2050053"/>
                </a:cubicBezTo>
              </a:path>
            </a:pathLst>
          </a:cu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5" name="TextBox 44"/>
          <p:cNvSpPr txBox="1"/>
          <p:nvPr/>
        </p:nvSpPr>
        <p:spPr>
          <a:xfrm>
            <a:off x="6804248" y="1275606"/>
            <a:ext cx="2339752" cy="1056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/>
              <a:t>①</a:t>
            </a:r>
            <a:r>
              <a:rPr lang="ko-KR" altLang="en-US" sz="1000"/>
              <a:t> 게시판 글쓰기 기능(파일(이미지)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추가 기능 및 추가한 이미지 게시판           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리스트에 가시화)</a:t>
            </a:r>
            <a:endParaRPr lang="ko-KR" altLang="en-US" sz="1000"/>
          </a:p>
          <a:p>
            <a:pPr>
              <a:defRPr/>
            </a:pPr>
            <a:endParaRPr lang="ko-KR" altLang="en-US" sz="1000"/>
          </a:p>
          <a:p>
            <a:pPr>
              <a:defRPr/>
            </a:pPr>
            <a:r>
              <a:rPr lang="ko-KR" altLang="en-US" sz="1200"/>
              <a:t>②</a:t>
            </a:r>
            <a:r>
              <a:rPr lang="ko-KR" altLang="en-US" sz="1000"/>
              <a:t> 썸머노트 삽입으로 다양한 글쓰기   </a:t>
            </a:r>
            <a:endParaRPr lang="ko-KR" altLang="en-US" sz="1000"/>
          </a:p>
          <a:p>
            <a:pPr>
              <a:defRPr/>
            </a:pPr>
            <a:r>
              <a:rPr lang="ko-KR" altLang="en-US" sz="1000"/>
              <a:t>     활용 가능</a:t>
            </a:r>
            <a:endParaRPr lang="ko-KR" alt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이벤트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쿠폰 코드 입력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(1/4)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43" name="Text Placeholder 2"/>
          <p:cNvSpPr>
            <a:spLocks noGrp="1"/>
          </p:cNvSpPr>
          <p:nvPr/>
        </p:nvSpPr>
        <p:spPr>
          <a:xfrm>
            <a:off x="539552" y="1347614"/>
            <a:ext cx="2448272" cy="3312368"/>
          </a:xfrm>
          <a:prstGeom prst="rect">
            <a:avLst/>
          </a:prstGeom>
        </p:spPr>
        <p:txBody>
          <a:bodyPr anchor="ctr"/>
          <a:lstStyle/>
          <a:p>
            <a:pPr marL="142800" lvl="0" indent="-14280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/>
            </a:pP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5536" y="2075399"/>
            <a:ext cx="5976664" cy="792088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6" name="타원 45"/>
          <p:cNvSpPr/>
          <p:nvPr/>
        </p:nvSpPr>
        <p:spPr>
          <a:xfrm>
            <a:off x="323528" y="1995686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1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47" name="Text Placeholder 2"/>
          <p:cNvSpPr>
            <a:spLocks noGrp="1"/>
          </p:cNvSpPr>
          <p:nvPr/>
        </p:nvSpPr>
        <p:spPr>
          <a:xfrm>
            <a:off x="6732240" y="1059582"/>
            <a:ext cx="2411759" cy="2232248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en-US" altLang="ko-KR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①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각 메뉴 클릭 시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페이지 및 스크롤    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이동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②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앙꼬 사이트 자체 이벤트 쿠폰 코드 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발급 시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입력하여 쿠폰 발급 가능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③ 네이버페이 쿠폰 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api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활용 제한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유료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)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 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으로 쿠폰 사용가능한 </a:t>
            </a:r>
            <a:r>
              <a:rPr kumimoji="0" lang="ko-KR" altLang="en-US" sz="10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고유 코드 생성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기능까지 구현 완료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382994" y="4239929"/>
            <a:ext cx="4125110" cy="50405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1" name="타원 50"/>
          <p:cNvSpPr/>
          <p:nvPr/>
        </p:nvSpPr>
        <p:spPr>
          <a:xfrm>
            <a:off x="1274982" y="4155926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2</a:t>
            </a:r>
            <a:endParaRPr lang="en-US" altLang="ko-KR" sz="13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2375248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이벤트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출석체크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(2/4)</a:t>
            </a:r>
            <a:endParaRPr kumimoji="0" lang="en-US" altLang="ko-KR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38" name="그림 37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0" name="Text Placeholder 2"/>
          <p:cNvSpPr>
            <a:spLocks noGrp="1"/>
          </p:cNvSpPr>
          <p:nvPr/>
        </p:nvSpPr>
        <p:spPr>
          <a:xfrm>
            <a:off x="6839743" y="1275606"/>
            <a:ext cx="2304257" cy="2376264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en-US" altLang="ko-KR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④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각 메뉴 클릭 시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페이지 및 스크롤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이동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⑤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일일 출석체크 기능 및 </a:t>
            </a:r>
            <a:r>
              <a:rPr kumimoji="0" lang="ko-KR" altLang="en-US" sz="10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응모권</a:t>
            </a:r>
            <a:r>
              <a:rPr kumimoji="0" lang="en-US" altLang="ko-KR" sz="10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  <a:endParaRPr kumimoji="0" lang="ko-KR" altLang="en-US" sz="1000" b="1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포인트 적립</a:t>
            </a:r>
            <a:r>
              <a:rPr kumimoji="0" lang="en-US" altLang="ko-KR" sz="10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(10p)</a:t>
            </a:r>
            <a:r>
              <a:rPr kumimoji="0" lang="ko-KR" altLang="en-US" sz="10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이벤트 추가</a:t>
            </a:r>
            <a:endParaRPr kumimoji="0" lang="ko-KR" altLang="en-US" sz="1000" b="1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매달 출석횟수 초기화 기능 삽입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  <a:endParaRPr kumimoji="0" lang="en-US" altLang="ko-KR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미로그인 시 출석체크 불가 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/</a:t>
            </a:r>
            <a:endParaRPr kumimoji="0" lang="en-US" altLang="ko-KR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중복 체크시 제한 알림창 활성화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)</a:t>
            </a:r>
            <a:endParaRPr kumimoji="0" lang="en-US" altLang="ko-KR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⑥ </a:t>
            </a:r>
            <a:r>
              <a:rPr kumimoji="0" lang="ko-KR" altLang="en-US" sz="10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n-ea"/>
                <a:cs typeface="Arial"/>
              </a:rPr>
              <a:t>적립된 포인트로 쿠폰 발급 가능</a:t>
            </a:r>
            <a:endParaRPr kumimoji="0" lang="ko-KR" altLang="en-US" sz="1000" b="1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781536" y="4464356"/>
            <a:ext cx="1296144" cy="36004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8" name="타원 47"/>
          <p:cNvSpPr/>
          <p:nvPr/>
        </p:nvSpPr>
        <p:spPr>
          <a:xfrm>
            <a:off x="2673524" y="4371950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5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6452" y="1620040"/>
            <a:ext cx="5447096" cy="36004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0" name="타원 49"/>
          <p:cNvSpPr/>
          <p:nvPr/>
        </p:nvSpPr>
        <p:spPr>
          <a:xfrm>
            <a:off x="588440" y="1491630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4</a:t>
            </a:r>
            <a:endParaRPr lang="en-US" altLang="ko-KR" sz="13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31640" y="267494"/>
            <a:ext cx="7453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600" b="1">
                <a:solidFill>
                  <a:schemeClr val="accent1"/>
                </a:solidFill>
                <a:latin typeface="Arial"/>
                <a:cs typeface="Arial"/>
              </a:rPr>
              <a:t>“</a:t>
            </a:r>
            <a:endParaRPr lang="ko-KR" altLang="en-US" sz="9600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>
            <a:off x="7138969" y="411510"/>
            <a:ext cx="7453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600" b="1">
                <a:solidFill>
                  <a:schemeClr val="accent1"/>
                </a:solidFill>
                <a:latin typeface="Arial"/>
                <a:cs typeface="Arial"/>
              </a:rPr>
              <a:t>“</a:t>
            </a:r>
            <a:endParaRPr lang="ko-KR" altLang="en-US" sz="9600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 anchor="ctr"/>
          <a:lstStyle/>
          <a:p>
            <a:pPr lvl="0">
              <a:defRPr/>
            </a:pPr>
            <a:r>
              <a:rPr lang="ko-KR" altLang="en-US" b="1"/>
              <a:t>기획의도</a:t>
            </a:r>
            <a:endParaRPr lang="ko-KR" altLang="en-US" b="1"/>
          </a:p>
        </p:txBody>
      </p:sp>
      <p:sp>
        <p:nvSpPr>
          <p:cNvPr id="15" name="Rectangle 4"/>
          <p:cNvSpPr/>
          <p:nvPr/>
        </p:nvSpPr>
        <p:spPr>
          <a:xfrm>
            <a:off x="5220072" y="2212846"/>
            <a:ext cx="3672408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 Placeholder 1"/>
          <p:cNvSpPr txBox="1"/>
          <p:nvPr/>
        </p:nvSpPr>
        <p:spPr>
          <a:xfrm>
            <a:off x="5374804" y="2328692"/>
            <a:ext cx="3168352" cy="48611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1500" b="1">
                <a:solidFill>
                  <a:schemeClr val="bg1"/>
                </a:solidFill>
                <a:cs typeface="Arial"/>
              </a:rPr>
              <a:t>-</a:t>
            </a:r>
            <a:r>
              <a:rPr lang="ko-KR" altLang="en-US" sz="1500" b="1">
                <a:solidFill>
                  <a:schemeClr val="bg1"/>
                </a:solidFill>
                <a:cs typeface="Arial"/>
              </a:rPr>
              <a:t> 타 사이트와 차별화된 점</a:t>
            </a:r>
            <a:endParaRPr lang="ko-KR" altLang="en-US" sz="1500" b="1">
              <a:solidFill>
                <a:schemeClr val="bg1"/>
              </a:solidFill>
              <a:cs typeface="Arial"/>
            </a:endParaRPr>
          </a:p>
        </p:txBody>
      </p:sp>
      <p:grpSp>
        <p:nvGrpSpPr>
          <p:cNvPr id="18" name="Group 13318"/>
          <p:cNvGrpSpPr/>
          <p:nvPr/>
        </p:nvGrpSpPr>
        <p:grpSpPr>
          <a:xfrm rot="19875464">
            <a:off x="1300162" y="1573071"/>
            <a:ext cx="1494463" cy="2983386"/>
            <a:chOff x="1359132" y="345881"/>
            <a:chExt cx="1966238" cy="4200564"/>
          </a:xfrm>
        </p:grpSpPr>
        <p:grpSp>
          <p:nvGrpSpPr>
            <p:cNvPr id="19" name="Group 23"/>
            <p:cNvGrpSpPr/>
            <p:nvPr/>
          </p:nvGrpSpPr>
          <p:grpSpPr>
            <a:xfrm rot="0">
              <a:off x="2073901" y="2186668"/>
              <a:ext cx="501312" cy="2359777"/>
              <a:chOff x="2810055" y="1677194"/>
              <a:chExt cx="535258" cy="2519562"/>
            </a:xfrm>
          </p:grpSpPr>
          <p:sp>
            <p:nvSpPr>
              <p:cNvPr id="20" name="Rectangle 8"/>
              <p:cNvSpPr/>
              <p:nvPr/>
            </p:nvSpPr>
            <p:spPr>
              <a:xfrm>
                <a:off x="2810675" y="3399597"/>
                <a:ext cx="534638" cy="779141"/>
              </a:xfrm>
              <a:custGeom>
                <a:avLst/>
                <a:gd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1" name="Rectangle 8"/>
              <p:cNvSpPr/>
              <p:nvPr/>
            </p:nvSpPr>
            <p:spPr>
              <a:xfrm>
                <a:off x="2984722" y="3392706"/>
                <a:ext cx="180870" cy="787996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" fmla="*/ 0 w 1359043"/>
                  <a:gd name="connsiteY0" fmla="*/ 0 h 1820658"/>
                  <a:gd name="connsiteX1" fmla="*/ 1359043 w 1359043"/>
                  <a:gd name="connsiteY1" fmla="*/ 0 h 1820658"/>
                  <a:gd name="connsiteX2" fmla="*/ 1359043 w 1359043"/>
                  <a:gd name="connsiteY2" fmla="*/ 212596 h 1820658"/>
                  <a:gd name="connsiteX3" fmla="*/ 720119 w 1359043"/>
                  <a:gd name="connsiteY3" fmla="*/ 1820658 h 1820658"/>
                  <a:gd name="connsiteX4" fmla="*/ 1012 w 1359043"/>
                  <a:gd name="connsiteY4" fmla="*/ 289727 h 1820658"/>
                  <a:gd name="connsiteX5" fmla="*/ 0 w 1359043"/>
                  <a:gd name="connsiteY5" fmla="*/ 289727 h 1820658"/>
                  <a:gd name="connsiteX6" fmla="*/ 0 w 1359043"/>
                  <a:gd name="connsiteY6" fmla="*/ 288030 h 1820658"/>
                  <a:gd name="connsiteX7" fmla="*/ 0 w 1359043"/>
                  <a:gd name="connsiteY7" fmla="*/ 0 h 182065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2" name="Rectangle 8"/>
              <p:cNvSpPr/>
              <p:nvPr/>
            </p:nvSpPr>
            <p:spPr>
              <a:xfrm>
                <a:off x="2810055" y="3399597"/>
                <a:ext cx="264192" cy="763141"/>
              </a:xfrm>
              <a:custGeom>
                <a:avLst/>
                <a:gdLst>
                  <a:gd name="connsiteX0" fmla="*/ 0 w 1345558"/>
                  <a:gd name="connsiteY0" fmla="*/ 0 h 1783227"/>
                  <a:gd name="connsiteX1" fmla="*/ 897414 w 1345558"/>
                  <a:gd name="connsiteY1" fmla="*/ 0 h 1783227"/>
                  <a:gd name="connsiteX2" fmla="*/ 901843 w 1345558"/>
                  <a:gd name="connsiteY2" fmla="*/ 212596 h 1783227"/>
                  <a:gd name="connsiteX3" fmla="*/ 1345558 w 1345558"/>
                  <a:gd name="connsiteY3" fmla="*/ 1783227 h 1783227"/>
                  <a:gd name="connsiteX4" fmla="*/ 1012 w 1345558"/>
                  <a:gd name="connsiteY4" fmla="*/ 289727 h 1783227"/>
                  <a:gd name="connsiteX5" fmla="*/ 0 w 1345558"/>
                  <a:gd name="connsiteY5" fmla="*/ 289727 h 1783227"/>
                  <a:gd name="connsiteX6" fmla="*/ 0 w 1345558"/>
                  <a:gd name="connsiteY6" fmla="*/ 288030 h 1783227"/>
                  <a:gd name="connsiteX7" fmla="*/ 0 w 1345558"/>
                  <a:gd name="connsiteY7" fmla="*/ 0 h 1783227"/>
                  <a:gd name="connsiteX0" fmla="*/ 0 w 1331023"/>
                  <a:gd name="connsiteY0" fmla="*/ 0 h 1763232"/>
                  <a:gd name="connsiteX1" fmla="*/ 897414 w 1331023"/>
                  <a:gd name="connsiteY1" fmla="*/ 0 h 1763232"/>
                  <a:gd name="connsiteX2" fmla="*/ 901843 w 1331023"/>
                  <a:gd name="connsiteY2" fmla="*/ 212596 h 1763232"/>
                  <a:gd name="connsiteX3" fmla="*/ 1331023 w 1331023"/>
                  <a:gd name="connsiteY3" fmla="*/ 1763232 h 1763232"/>
                  <a:gd name="connsiteX4" fmla="*/ 1012 w 1331023"/>
                  <a:gd name="connsiteY4" fmla="*/ 289727 h 1763232"/>
                  <a:gd name="connsiteX5" fmla="*/ 0 w 1331023"/>
                  <a:gd name="connsiteY5" fmla="*/ 289727 h 1763232"/>
                  <a:gd name="connsiteX6" fmla="*/ 0 w 1331023"/>
                  <a:gd name="connsiteY6" fmla="*/ 288030 h 1763232"/>
                  <a:gd name="connsiteX7" fmla="*/ 0 w 1331023"/>
                  <a:gd name="connsiteY7" fmla="*/ 0 h 1763232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1023" h="1763232">
                    <a:moveTo>
                      <a:pt x="0" y="0"/>
                    </a:moveTo>
                    <a:lnTo>
                      <a:pt x="897414" y="0"/>
                    </a:lnTo>
                    <a:cubicBezTo>
                      <a:pt x="898890" y="70865"/>
                      <a:pt x="900367" y="141731"/>
                      <a:pt x="901843" y="212596"/>
                    </a:cubicBezTo>
                    <a:lnTo>
                      <a:pt x="1331023" y="1763232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30000"/>
                      <a:lumOff val="70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3" name="Rectangle 2"/>
              <p:cNvSpPr/>
              <p:nvPr/>
            </p:nvSpPr>
            <p:spPr>
              <a:xfrm>
                <a:off x="2811292" y="1677194"/>
                <a:ext cx="177768" cy="1815900"/>
              </a:xfrm>
              <a:custGeom>
                <a:avLst/>
                <a:gd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4" name="Rectangle 2"/>
              <p:cNvSpPr/>
              <p:nvPr/>
            </p:nvSpPr>
            <p:spPr>
              <a:xfrm>
                <a:off x="2987824" y="1677195"/>
                <a:ext cx="177768" cy="1815900"/>
              </a:xfrm>
              <a:custGeom>
                <a:avLst/>
                <a:gd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5" name="Rectangle 2"/>
              <p:cNvSpPr/>
              <p:nvPr/>
            </p:nvSpPr>
            <p:spPr>
              <a:xfrm>
                <a:off x="3165590" y="1677196"/>
                <a:ext cx="177768" cy="1815899"/>
              </a:xfrm>
              <a:custGeom>
                <a:avLst/>
                <a:gd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6" name="Isosceles Triangle 4"/>
              <p:cNvSpPr/>
              <p:nvPr/>
            </p:nvSpPr>
            <p:spPr>
              <a:xfrm rot="10800000">
                <a:off x="2987823" y="3961239"/>
                <a:ext cx="177768" cy="235517"/>
              </a:xfrm>
              <a:prstGeom prst="triangle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0">
              <a:off x="1359132" y="345881"/>
              <a:ext cx="1966238" cy="1811155"/>
              <a:chOff x="1888981" y="1110787"/>
              <a:chExt cx="2254374" cy="2076562"/>
            </a:xfrm>
          </p:grpSpPr>
          <p:sp>
            <p:nvSpPr>
              <p:cNvPr id="28" name="Teardrop 30"/>
              <p:cNvSpPr/>
              <p:nvPr/>
            </p:nvSpPr>
            <p:spPr>
              <a:xfrm rot="8100000">
                <a:off x="2322441" y="1563466"/>
                <a:ext cx="1333455" cy="1333457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9" name="Trapezoid 24"/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>
                  <a:gd name="adj" fmla="val 25000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0" name="Rounded Rectangle 18"/>
              <p:cNvSpPr/>
              <p:nvPr/>
            </p:nvSpPr>
            <p:spPr>
              <a:xfrm rot="2700000">
                <a:off x="3710962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ounded Rectangle 19"/>
              <p:cNvSpPr/>
              <p:nvPr/>
            </p:nvSpPr>
            <p:spPr>
              <a:xfrm rot="18900000" flipH="1">
                <a:off x="2156327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ounded Rectangle 20"/>
              <p:cNvSpPr/>
              <p:nvPr/>
            </p:nvSpPr>
            <p:spPr>
              <a:xfrm>
                <a:off x="2935970" y="1110787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ounded Rectangle 21"/>
              <p:cNvSpPr/>
              <p:nvPr/>
            </p:nvSpPr>
            <p:spPr>
              <a:xfrm rot="5400000">
                <a:off x="3933668" y="1996109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ounded Rectangle 22"/>
              <p:cNvSpPr/>
              <p:nvPr/>
            </p:nvSpPr>
            <p:spPr>
              <a:xfrm rot="16200000" flipH="1">
                <a:off x="1978847" y="1919902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ounded Rectangle 25"/>
              <p:cNvSpPr/>
              <p:nvPr/>
            </p:nvSpPr>
            <p:spPr>
              <a:xfrm>
                <a:off x="2692290" y="3074683"/>
                <a:ext cx="612000" cy="11266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6" name="Rounded Rectangle 27"/>
              <p:cNvSpPr/>
              <p:nvPr/>
            </p:nvSpPr>
            <p:spPr>
              <a:xfrm>
                <a:off x="283328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ounded Rectangle 28"/>
              <p:cNvSpPr/>
              <p:nvPr/>
            </p:nvSpPr>
            <p:spPr>
              <a:xfrm>
                <a:off x="295750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ounded Rectangle 29"/>
              <p:cNvSpPr/>
              <p:nvPr/>
            </p:nvSpPr>
            <p:spPr>
              <a:xfrm>
                <a:off x="308172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" name="Freeform 13312"/>
          <p:cNvSpPr/>
          <p:nvPr/>
        </p:nvSpPr>
        <p:spPr>
          <a:xfrm>
            <a:off x="0" y="2571750"/>
            <a:ext cx="2725136" cy="1606565"/>
          </a:xfrm>
          <a:custGeom>
            <a:avLst/>
            <a:gdLst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70591 w 2896332"/>
              <a:gd name="connsiteY13" fmla="*/ 23329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62971 w 2896332"/>
              <a:gd name="connsiteY13" fmla="*/ 26758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06617 w 2896332"/>
              <a:gd name="connsiteY10" fmla="*/ 176960 h 1871397"/>
              <a:gd name="connsiteX11" fmla="*/ 1962971 w 2896332"/>
              <a:gd name="connsiteY11" fmla="*/ 267583 h 1871397"/>
              <a:gd name="connsiteX12" fmla="*/ 1973469 w 2896332"/>
              <a:gd name="connsiteY12" fmla="*/ 784519 h 1871397"/>
              <a:gd name="connsiteX13" fmla="*/ 1866010 w 2896332"/>
              <a:gd name="connsiteY13" fmla="*/ 878218 h 1871397"/>
              <a:gd name="connsiteX14" fmla="*/ 2733769 w 2896332"/>
              <a:gd name="connsiteY14" fmla="*/ 1387129 h 1871397"/>
              <a:gd name="connsiteX15" fmla="*/ 2694623 w 2896332"/>
              <a:gd name="connsiteY15" fmla="*/ 1674208 h 1871397"/>
              <a:gd name="connsiteX16" fmla="*/ 2394496 w 2896332"/>
              <a:gd name="connsiteY16" fmla="*/ 1654634 h 1871397"/>
              <a:gd name="connsiteX17" fmla="*/ 2023060 w 2896332"/>
              <a:gd name="connsiteY17" fmla="*/ 1634793 h 1871397"/>
              <a:gd name="connsiteX18" fmla="*/ 1739085 w 2896332"/>
              <a:gd name="connsiteY18" fmla="*/ 1871397 h 1871397"/>
              <a:gd name="connsiteX19" fmla="*/ 1648664 w 2896332"/>
              <a:gd name="connsiteY19" fmla="*/ 1582137 h 1871397"/>
              <a:gd name="connsiteX20" fmla="*/ 1376671 w 2896332"/>
              <a:gd name="connsiteY20" fmla="*/ 1700306 h 1871397"/>
              <a:gd name="connsiteX21" fmla="*/ 1415819 w 2896332"/>
              <a:gd name="connsiteY21" fmla="*/ 1334933 h 1871397"/>
              <a:gd name="connsiteX22" fmla="*/ 665501 w 2896332"/>
              <a:gd name="connsiteY22" fmla="*/ 1276212 h 1871397"/>
              <a:gd name="connsiteX23" fmla="*/ 0 w 2896332"/>
              <a:gd name="connsiteY23" fmla="*/ 1126148 h 1871397"/>
              <a:gd name="connsiteX24" fmla="*/ 13050 w 2896332"/>
              <a:gd name="connsiteY24" fmla="*/ 284488 h 1871397"/>
              <a:gd name="connsiteX25" fmla="*/ 1898646 w 2896332"/>
              <a:gd name="connsiteY25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74819 w 2896332"/>
              <a:gd name="connsiteY16" fmla="*/ 1565782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8202 h 1872827"/>
              <a:gd name="connsiteX1" fmla="*/ 2655476 w 2896332"/>
              <a:gd name="connsiteY1" fmla="*/ 586045 h 1872827"/>
              <a:gd name="connsiteX2" fmla="*/ 2828170 w 2896332"/>
              <a:gd name="connsiteY2" fmla="*/ 1011931 h 1872827"/>
              <a:gd name="connsiteX3" fmla="*/ 2883834 w 2896332"/>
              <a:gd name="connsiteY3" fmla="*/ 1310265 h 1872827"/>
              <a:gd name="connsiteX4" fmla="*/ 2799743 w 2896332"/>
              <a:gd name="connsiteY4" fmla="*/ 1673528 h 1872827"/>
              <a:gd name="connsiteX5" fmla="*/ 2521033 w 2896332"/>
              <a:gd name="connsiteY5" fmla="*/ 1161851 h 1872827"/>
              <a:gd name="connsiteX6" fmla="*/ 2514265 w 2896332"/>
              <a:gd name="connsiteY6" fmla="*/ 468202 h 1872827"/>
              <a:gd name="connsiteX7" fmla="*/ 1898646 w 2896332"/>
              <a:gd name="connsiteY7" fmla="*/ 1476 h 1872827"/>
              <a:gd name="connsiteX8" fmla="*/ 1906617 w 2896332"/>
              <a:gd name="connsiteY8" fmla="*/ 178390 h 1872827"/>
              <a:gd name="connsiteX9" fmla="*/ 1962971 w 2896332"/>
              <a:gd name="connsiteY9" fmla="*/ 269013 h 1872827"/>
              <a:gd name="connsiteX10" fmla="*/ 1973469 w 2896332"/>
              <a:gd name="connsiteY10" fmla="*/ 785949 h 1872827"/>
              <a:gd name="connsiteX11" fmla="*/ 1866010 w 2896332"/>
              <a:gd name="connsiteY11" fmla="*/ 879648 h 1872827"/>
              <a:gd name="connsiteX12" fmla="*/ 2733769 w 2896332"/>
              <a:gd name="connsiteY12" fmla="*/ 1388559 h 1872827"/>
              <a:gd name="connsiteX13" fmla="*/ 2694623 w 2896332"/>
              <a:gd name="connsiteY13" fmla="*/ 1641133 h 1872827"/>
              <a:gd name="connsiteX14" fmla="*/ 2385869 w 2896332"/>
              <a:gd name="connsiteY14" fmla="*/ 1587053 h 1872827"/>
              <a:gd name="connsiteX15" fmla="*/ 2074819 w 2896332"/>
              <a:gd name="connsiteY15" fmla="*/ 1567212 h 1872827"/>
              <a:gd name="connsiteX16" fmla="*/ 1739085 w 2896332"/>
              <a:gd name="connsiteY16" fmla="*/ 1872827 h 1872827"/>
              <a:gd name="connsiteX17" fmla="*/ 1648664 w 2896332"/>
              <a:gd name="connsiteY17" fmla="*/ 1583567 h 1872827"/>
              <a:gd name="connsiteX18" fmla="*/ 1376671 w 2896332"/>
              <a:gd name="connsiteY18" fmla="*/ 1701736 h 1872827"/>
              <a:gd name="connsiteX19" fmla="*/ 1415819 w 2896332"/>
              <a:gd name="connsiteY19" fmla="*/ 1336363 h 1872827"/>
              <a:gd name="connsiteX20" fmla="*/ 665501 w 2896332"/>
              <a:gd name="connsiteY20" fmla="*/ 1277642 h 1872827"/>
              <a:gd name="connsiteX21" fmla="*/ 0 w 2896332"/>
              <a:gd name="connsiteY21" fmla="*/ 1127578 h 1872827"/>
              <a:gd name="connsiteX22" fmla="*/ 13050 w 2896332"/>
              <a:gd name="connsiteY22" fmla="*/ 285918 h 1872827"/>
              <a:gd name="connsiteX23" fmla="*/ 1898646 w 2896332"/>
              <a:gd name="connsiteY23" fmla="*/ 1476 h 187282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87909 w 2896332"/>
              <a:gd name="connsiteY5" fmla="*/ 1152990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6332"/>
              <a:gd name="connsiteY0" fmla="*/ 251285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09609 w 2896332"/>
              <a:gd name="connsiteY6" fmla="*/ 251285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4163"/>
              <a:gd name="connsiteY0" fmla="*/ 251285 h 1871397"/>
              <a:gd name="connsiteX1" fmla="*/ 2655476 w 2894163"/>
              <a:gd name="connsiteY1" fmla="*/ 584615 h 1871397"/>
              <a:gd name="connsiteX2" fmla="*/ 2828170 w 2894163"/>
              <a:gd name="connsiteY2" fmla="*/ 1010501 h 1871397"/>
              <a:gd name="connsiteX3" fmla="*/ 2883834 w 2894163"/>
              <a:gd name="connsiteY3" fmla="*/ 1308835 h 1871397"/>
              <a:gd name="connsiteX4" fmla="*/ 2792313 w 2894163"/>
              <a:gd name="connsiteY4" fmla="*/ 1690675 h 1871397"/>
              <a:gd name="connsiteX5" fmla="*/ 2651069 w 2894163"/>
              <a:gd name="connsiteY5" fmla="*/ 1156706 h 1871397"/>
              <a:gd name="connsiteX6" fmla="*/ 2209609 w 2894163"/>
              <a:gd name="connsiteY6" fmla="*/ 251285 h 1871397"/>
              <a:gd name="connsiteX7" fmla="*/ 1898646 w 2894163"/>
              <a:gd name="connsiteY7" fmla="*/ 46 h 1871397"/>
              <a:gd name="connsiteX8" fmla="*/ 1941303 w 2894163"/>
              <a:gd name="connsiteY8" fmla="*/ 293585 h 1871397"/>
              <a:gd name="connsiteX9" fmla="*/ 1974640 w 2894163"/>
              <a:gd name="connsiteY9" fmla="*/ 533402 h 1871397"/>
              <a:gd name="connsiteX10" fmla="*/ 1973469 w 2894163"/>
              <a:gd name="connsiteY10" fmla="*/ 784519 h 1871397"/>
              <a:gd name="connsiteX11" fmla="*/ 1866010 w 2894163"/>
              <a:gd name="connsiteY11" fmla="*/ 878218 h 1871397"/>
              <a:gd name="connsiteX12" fmla="*/ 2733769 w 2894163"/>
              <a:gd name="connsiteY12" fmla="*/ 1387129 h 1871397"/>
              <a:gd name="connsiteX13" fmla="*/ 2694623 w 2894163"/>
              <a:gd name="connsiteY13" fmla="*/ 1639703 h 1871397"/>
              <a:gd name="connsiteX14" fmla="*/ 2385869 w 2894163"/>
              <a:gd name="connsiteY14" fmla="*/ 1585623 h 1871397"/>
              <a:gd name="connsiteX15" fmla="*/ 2074819 w 2894163"/>
              <a:gd name="connsiteY15" fmla="*/ 1565782 h 1871397"/>
              <a:gd name="connsiteX16" fmla="*/ 1739085 w 2894163"/>
              <a:gd name="connsiteY16" fmla="*/ 1871397 h 1871397"/>
              <a:gd name="connsiteX17" fmla="*/ 1648664 w 2894163"/>
              <a:gd name="connsiteY17" fmla="*/ 1582137 h 1871397"/>
              <a:gd name="connsiteX18" fmla="*/ 1376671 w 2894163"/>
              <a:gd name="connsiteY18" fmla="*/ 1700306 h 1871397"/>
              <a:gd name="connsiteX19" fmla="*/ 1415819 w 2894163"/>
              <a:gd name="connsiteY19" fmla="*/ 1334933 h 1871397"/>
              <a:gd name="connsiteX20" fmla="*/ 665501 w 2894163"/>
              <a:gd name="connsiteY20" fmla="*/ 1276212 h 1871397"/>
              <a:gd name="connsiteX21" fmla="*/ 0 w 2894163"/>
              <a:gd name="connsiteY21" fmla="*/ 1126148 h 1871397"/>
              <a:gd name="connsiteX22" fmla="*/ 13050 w 2894163"/>
              <a:gd name="connsiteY22" fmla="*/ 284488 h 1871397"/>
              <a:gd name="connsiteX23" fmla="*/ 1898646 w 2894163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51069 w 2889213"/>
              <a:gd name="connsiteY5" fmla="*/ 1156706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228993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150164 w 2889213"/>
              <a:gd name="connsiteY6" fmla="*/ 228993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941303 w 2889213"/>
              <a:gd name="connsiteY8" fmla="*/ 178433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92904 w 2889213"/>
              <a:gd name="connsiteY9" fmla="*/ 459050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48320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56"/>
              <a:gd name="connsiteX1" fmla="*/ 2655476 w 2889213"/>
              <a:gd name="connsiteY1" fmla="*/ 469395 h 1800456"/>
              <a:gd name="connsiteX2" fmla="*/ 2828170 w 2889213"/>
              <a:gd name="connsiteY2" fmla="*/ 895281 h 1800456"/>
              <a:gd name="connsiteX3" fmla="*/ 2883834 w 2889213"/>
              <a:gd name="connsiteY3" fmla="*/ 1193615 h 1800456"/>
              <a:gd name="connsiteX4" fmla="*/ 2840612 w 2889213"/>
              <a:gd name="connsiteY4" fmla="*/ 1449135 h 1800456"/>
              <a:gd name="connsiteX5" fmla="*/ 2632493 w 2889213"/>
              <a:gd name="connsiteY5" fmla="*/ 1060062 h 1800456"/>
              <a:gd name="connsiteX6" fmla="*/ 2150164 w 2889213"/>
              <a:gd name="connsiteY6" fmla="*/ 113773 h 1800456"/>
              <a:gd name="connsiteX7" fmla="*/ 1348782 w 2889213"/>
              <a:gd name="connsiteY7" fmla="*/ 0 h 1800456"/>
              <a:gd name="connsiteX8" fmla="*/ 1714668 w 2889213"/>
              <a:gd name="connsiteY8" fmla="*/ 204372 h 1800456"/>
              <a:gd name="connsiteX9" fmla="*/ 1866896 w 2889213"/>
              <a:gd name="connsiteY9" fmla="*/ 462766 h 1800456"/>
              <a:gd name="connsiteX10" fmla="*/ 1973469 w 2889213"/>
              <a:gd name="connsiteY10" fmla="*/ 669299 h 1800456"/>
              <a:gd name="connsiteX11" fmla="*/ 1866010 w 2889213"/>
              <a:gd name="connsiteY11" fmla="*/ 762998 h 1800456"/>
              <a:gd name="connsiteX12" fmla="*/ 2733769 w 2889213"/>
              <a:gd name="connsiteY12" fmla="*/ 1271909 h 1800456"/>
              <a:gd name="connsiteX13" fmla="*/ 2694623 w 2889213"/>
              <a:gd name="connsiteY13" fmla="*/ 1524483 h 1800456"/>
              <a:gd name="connsiteX14" fmla="*/ 2385869 w 2889213"/>
              <a:gd name="connsiteY14" fmla="*/ 1470403 h 1800456"/>
              <a:gd name="connsiteX15" fmla="*/ 2191986 w 2889213"/>
              <a:gd name="connsiteY15" fmla="*/ 1800407 h 1800456"/>
              <a:gd name="connsiteX16" fmla="*/ 2074819 w 2889213"/>
              <a:gd name="connsiteY16" fmla="*/ 1450562 h 1800456"/>
              <a:gd name="connsiteX17" fmla="*/ 1739085 w 2889213"/>
              <a:gd name="connsiteY17" fmla="*/ 1756177 h 1800456"/>
              <a:gd name="connsiteX18" fmla="*/ 1648664 w 2889213"/>
              <a:gd name="connsiteY18" fmla="*/ 1466917 h 1800456"/>
              <a:gd name="connsiteX19" fmla="*/ 1376671 w 2889213"/>
              <a:gd name="connsiteY19" fmla="*/ 1585086 h 1800456"/>
              <a:gd name="connsiteX20" fmla="*/ 1415819 w 2889213"/>
              <a:gd name="connsiteY20" fmla="*/ 1219713 h 1800456"/>
              <a:gd name="connsiteX21" fmla="*/ 665501 w 2889213"/>
              <a:gd name="connsiteY21" fmla="*/ 1160992 h 1800456"/>
              <a:gd name="connsiteX22" fmla="*/ 0 w 2889213"/>
              <a:gd name="connsiteY22" fmla="*/ 1010928 h 1800456"/>
              <a:gd name="connsiteX23" fmla="*/ 13050 w 2889213"/>
              <a:gd name="connsiteY23" fmla="*/ 169268 h 1800456"/>
              <a:gd name="connsiteX24" fmla="*/ 1348782 w 2889213"/>
              <a:gd name="connsiteY24" fmla="*/ 0 h 1800456"/>
              <a:gd name="connsiteX0" fmla="*/ 2150164 w 2889213"/>
              <a:gd name="connsiteY0" fmla="*/ 113773 h 1811599"/>
              <a:gd name="connsiteX1" fmla="*/ 2655476 w 2889213"/>
              <a:gd name="connsiteY1" fmla="*/ 469395 h 1811599"/>
              <a:gd name="connsiteX2" fmla="*/ 2828170 w 2889213"/>
              <a:gd name="connsiteY2" fmla="*/ 895281 h 1811599"/>
              <a:gd name="connsiteX3" fmla="*/ 2883834 w 2889213"/>
              <a:gd name="connsiteY3" fmla="*/ 1193615 h 1811599"/>
              <a:gd name="connsiteX4" fmla="*/ 2840612 w 2889213"/>
              <a:gd name="connsiteY4" fmla="*/ 1449135 h 1811599"/>
              <a:gd name="connsiteX5" fmla="*/ 2632493 w 2889213"/>
              <a:gd name="connsiteY5" fmla="*/ 1060062 h 1811599"/>
              <a:gd name="connsiteX6" fmla="*/ 2150164 w 2889213"/>
              <a:gd name="connsiteY6" fmla="*/ 113773 h 1811599"/>
              <a:gd name="connsiteX7" fmla="*/ 1348782 w 2889213"/>
              <a:gd name="connsiteY7" fmla="*/ 0 h 1811599"/>
              <a:gd name="connsiteX8" fmla="*/ 1714668 w 2889213"/>
              <a:gd name="connsiteY8" fmla="*/ 204372 h 1811599"/>
              <a:gd name="connsiteX9" fmla="*/ 1866896 w 2889213"/>
              <a:gd name="connsiteY9" fmla="*/ 462766 h 1811599"/>
              <a:gd name="connsiteX10" fmla="*/ 1973469 w 2889213"/>
              <a:gd name="connsiteY10" fmla="*/ 669299 h 1811599"/>
              <a:gd name="connsiteX11" fmla="*/ 1866010 w 2889213"/>
              <a:gd name="connsiteY11" fmla="*/ 762998 h 1811599"/>
              <a:gd name="connsiteX12" fmla="*/ 2733769 w 2889213"/>
              <a:gd name="connsiteY12" fmla="*/ 1271909 h 1811599"/>
              <a:gd name="connsiteX13" fmla="*/ 2694623 w 2889213"/>
              <a:gd name="connsiteY13" fmla="*/ 1524483 h 1811599"/>
              <a:gd name="connsiteX14" fmla="*/ 2385869 w 2889213"/>
              <a:gd name="connsiteY14" fmla="*/ 1470403 h 1811599"/>
              <a:gd name="connsiteX15" fmla="*/ 2214278 w 2889213"/>
              <a:gd name="connsiteY15" fmla="*/ 1811553 h 1811599"/>
              <a:gd name="connsiteX16" fmla="*/ 2074819 w 2889213"/>
              <a:gd name="connsiteY16" fmla="*/ 1450562 h 1811599"/>
              <a:gd name="connsiteX17" fmla="*/ 1739085 w 2889213"/>
              <a:gd name="connsiteY17" fmla="*/ 1756177 h 1811599"/>
              <a:gd name="connsiteX18" fmla="*/ 1648664 w 2889213"/>
              <a:gd name="connsiteY18" fmla="*/ 1466917 h 1811599"/>
              <a:gd name="connsiteX19" fmla="*/ 1376671 w 2889213"/>
              <a:gd name="connsiteY19" fmla="*/ 1585086 h 1811599"/>
              <a:gd name="connsiteX20" fmla="*/ 1415819 w 2889213"/>
              <a:gd name="connsiteY20" fmla="*/ 1219713 h 1811599"/>
              <a:gd name="connsiteX21" fmla="*/ 665501 w 2889213"/>
              <a:gd name="connsiteY21" fmla="*/ 1160992 h 1811599"/>
              <a:gd name="connsiteX22" fmla="*/ 0 w 2889213"/>
              <a:gd name="connsiteY22" fmla="*/ 1010928 h 1811599"/>
              <a:gd name="connsiteX23" fmla="*/ 13050 w 2889213"/>
              <a:gd name="connsiteY23" fmla="*/ 169268 h 1811599"/>
              <a:gd name="connsiteX24" fmla="*/ 1348782 w 2889213"/>
              <a:gd name="connsiteY24" fmla="*/ 0 h 1811599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9213" h="1811553">
                <a:moveTo>
                  <a:pt x="2150164" y="113773"/>
                </a:moveTo>
                <a:lnTo>
                  <a:pt x="2655476" y="469395"/>
                </a:lnTo>
                <a:cubicBezTo>
                  <a:pt x="2724937" y="612627"/>
                  <a:pt x="2790110" y="774578"/>
                  <a:pt x="2828170" y="895281"/>
                </a:cubicBezTo>
                <a:cubicBezTo>
                  <a:pt x="2845006" y="1009922"/>
                  <a:pt x="2872906" y="1094971"/>
                  <a:pt x="2883834" y="1193615"/>
                </a:cubicBezTo>
                <a:cubicBezTo>
                  <a:pt x="2898597" y="1276508"/>
                  <a:pt x="2882583" y="1383685"/>
                  <a:pt x="2840612" y="1449135"/>
                </a:cubicBezTo>
                <a:cubicBezTo>
                  <a:pt x="2801112" y="1388173"/>
                  <a:pt x="2764708" y="1276910"/>
                  <a:pt x="2632493" y="1060062"/>
                </a:cubicBezTo>
                <a:cubicBezTo>
                  <a:pt x="2521003" y="837054"/>
                  <a:pt x="2268591" y="370791"/>
                  <a:pt x="2150164" y="113773"/>
                </a:cubicBezTo>
                <a:close/>
                <a:moveTo>
                  <a:pt x="1348782" y="0"/>
                </a:moveTo>
                <a:cubicBezTo>
                  <a:pt x="1445338" y="154432"/>
                  <a:pt x="1639668" y="165874"/>
                  <a:pt x="1714668" y="204372"/>
                </a:cubicBezTo>
                <a:cubicBezTo>
                  <a:pt x="1723722" y="285320"/>
                  <a:pt x="1831199" y="402612"/>
                  <a:pt x="1866896" y="462766"/>
                </a:cubicBezTo>
                <a:cubicBezTo>
                  <a:pt x="1913125" y="544588"/>
                  <a:pt x="1935949" y="596454"/>
                  <a:pt x="1973469" y="669299"/>
                </a:cubicBezTo>
                <a:cubicBezTo>
                  <a:pt x="1909251" y="682689"/>
                  <a:pt x="1863715" y="712895"/>
                  <a:pt x="1866010" y="762998"/>
                </a:cubicBezTo>
                <a:cubicBezTo>
                  <a:pt x="1884495" y="971782"/>
                  <a:pt x="2517373" y="1008755"/>
                  <a:pt x="2733769" y="1271909"/>
                </a:cubicBezTo>
                <a:cubicBezTo>
                  <a:pt x="2839248" y="1365427"/>
                  <a:pt x="2779441" y="1512521"/>
                  <a:pt x="2694623" y="1524483"/>
                </a:cubicBezTo>
                <a:cubicBezTo>
                  <a:pt x="2575007" y="1522308"/>
                  <a:pt x="2538107" y="1485627"/>
                  <a:pt x="2385869" y="1470403"/>
                </a:cubicBezTo>
                <a:cubicBezTo>
                  <a:pt x="2333676" y="1639614"/>
                  <a:pt x="2280982" y="1755416"/>
                  <a:pt x="2214278" y="1811553"/>
                </a:cubicBezTo>
                <a:cubicBezTo>
                  <a:pt x="2147576" y="1804531"/>
                  <a:pt x="2033271" y="1685187"/>
                  <a:pt x="2074819" y="1450562"/>
                </a:cubicBezTo>
                <a:cubicBezTo>
                  <a:pt x="1992109" y="1541380"/>
                  <a:pt x="1856720" y="1716561"/>
                  <a:pt x="1739085" y="1756177"/>
                </a:cubicBezTo>
                <a:cubicBezTo>
                  <a:pt x="1647742" y="1688758"/>
                  <a:pt x="1625791" y="1561162"/>
                  <a:pt x="1648664" y="1466917"/>
                </a:cubicBezTo>
                <a:cubicBezTo>
                  <a:pt x="1575908" y="1517602"/>
                  <a:pt x="1475987" y="1575732"/>
                  <a:pt x="1376671" y="1585086"/>
                </a:cubicBezTo>
                <a:cubicBezTo>
                  <a:pt x="1265755" y="1421973"/>
                  <a:pt x="1344050" y="1304532"/>
                  <a:pt x="1415819" y="1219713"/>
                </a:cubicBezTo>
                <a:cubicBezTo>
                  <a:pt x="1106992" y="1284958"/>
                  <a:pt x="922130" y="1226237"/>
                  <a:pt x="665501" y="1160992"/>
                </a:cubicBezTo>
                <a:cubicBezTo>
                  <a:pt x="467591" y="1128369"/>
                  <a:pt x="282729" y="1004403"/>
                  <a:pt x="0" y="1010928"/>
                </a:cubicBezTo>
                <a:lnTo>
                  <a:pt x="13050" y="169268"/>
                </a:lnTo>
                <a:cubicBezTo>
                  <a:pt x="722590" y="234513"/>
                  <a:pt x="1132701" y="28762"/>
                  <a:pt x="134878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  <a:lumOff val="50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TextBox 4"/>
          <p:cNvSpPr txBox="1"/>
          <p:nvPr/>
        </p:nvSpPr>
        <p:spPr>
          <a:xfrm>
            <a:off x="1367644" y="931585"/>
            <a:ext cx="6408712" cy="56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유저들이 가고자 하는 </a:t>
            </a:r>
            <a:r>
              <a:rPr lang="ko-KR" altLang="en-US" sz="1300" b="1">
                <a:solidFill>
                  <a:schemeClr val="accent1"/>
                </a:solidFill>
                <a:cs typeface="Arial"/>
              </a:rPr>
              <a:t>목적지의 혼잡도</a:t>
            </a:r>
            <a:r>
              <a:rPr lang="en-US" altLang="ko-KR" sz="1300" b="1">
                <a:solidFill>
                  <a:schemeClr val="accent1"/>
                </a:solidFill>
                <a:cs typeface="Arial"/>
              </a:rPr>
              <a:t>,</a:t>
            </a:r>
            <a:r>
              <a:rPr lang="ko-KR" altLang="en-US" sz="1300" b="1">
                <a:solidFill>
                  <a:schemeClr val="accent1"/>
                </a:solidFill>
                <a:cs typeface="Arial"/>
              </a:rPr>
              <a:t> 대략적인 인원현황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등을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algn="ctr">
              <a:defRPr/>
            </a:pPr>
            <a:endParaRPr lang="ko-KR" altLang="en-US" sz="5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algn="ctr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실시간으로 파악하여 </a:t>
            </a:r>
            <a:r>
              <a:rPr lang="ko-KR" altLang="en-US" sz="1300" b="1" u="sng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긴 웨이팅을 방지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하는 정보 제공 사이트 구축</a:t>
            </a:r>
            <a:endParaRPr lang="ko-KR" altLang="en-US" sz="13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41" name="TextBox 9"/>
          <p:cNvSpPr txBox="1"/>
          <p:nvPr/>
        </p:nvSpPr>
        <p:spPr>
          <a:xfrm>
            <a:off x="5374804" y="2647850"/>
            <a:ext cx="3373660" cy="78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1.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 </a:t>
            </a:r>
            <a:r>
              <a:rPr lang="ko-KR" altLang="en-US" sz="1200" b="1">
                <a:solidFill>
                  <a:schemeClr val="bg1"/>
                </a:solidFill>
                <a:cs typeface="Arial"/>
              </a:rPr>
              <a:t>실시간 대기시간 정보 확인가능</a:t>
            </a:r>
            <a:endParaRPr lang="ko-KR" altLang="en-US" sz="1200" b="1">
              <a:solidFill>
                <a:schemeClr val="bg1"/>
              </a:solidFill>
              <a:cs typeface="Arial"/>
            </a:endParaRPr>
          </a:p>
          <a:p>
            <a:pPr lvl="0">
              <a:defRPr/>
            </a:pPr>
            <a:endParaRPr lang="ko-KR" altLang="en-US" sz="500">
              <a:solidFill>
                <a:schemeClr val="bg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2.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 게시판 활용 유저들끼리 </a:t>
            </a:r>
            <a:r>
              <a:rPr lang="ko-KR" altLang="en-US" sz="1200" b="1">
                <a:solidFill>
                  <a:schemeClr val="bg1"/>
                </a:solidFill>
                <a:cs typeface="Arial"/>
              </a:rPr>
              <a:t>소통</a:t>
            </a:r>
            <a:r>
              <a:rPr lang="en-US" altLang="ko-KR" sz="1200" b="1">
                <a:solidFill>
                  <a:schemeClr val="bg1"/>
                </a:solidFill>
                <a:cs typeface="Arial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cs typeface="Arial"/>
              </a:rPr>
              <a:t>피드백</a:t>
            </a:r>
            <a:r>
              <a:rPr lang="en-US" altLang="ko-KR" sz="1200" b="1">
                <a:solidFill>
                  <a:schemeClr val="bg1"/>
                </a:solidFill>
                <a:cs typeface="Arial"/>
              </a:rPr>
              <a:t>)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 가능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  <a:p>
            <a:pPr lvl="0">
              <a:defRPr/>
            </a:pPr>
            <a:endParaRPr lang="ko-KR" altLang="en-US" sz="500">
              <a:solidFill>
                <a:schemeClr val="bg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3.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 소셜미디어를 통한 </a:t>
            </a:r>
            <a:r>
              <a:rPr lang="ko-KR" altLang="en-US" sz="1200" b="1">
                <a:solidFill>
                  <a:schemeClr val="bg1"/>
                </a:solidFill>
                <a:cs typeface="Arial"/>
              </a:rPr>
              <a:t>지역 커뮤니티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 활성화 </a:t>
            </a:r>
            <a:endParaRPr lang="ko-KR" altLang="en-US" sz="1200">
              <a:solidFill>
                <a:schemeClr val="bg1"/>
              </a:solidFill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31640" y="4367698"/>
            <a:ext cx="6984776" cy="364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chemeClr val="lt1"/>
                </a:solidFill>
              </a:rPr>
              <a:t>유저들의 일상생활 속 불편함을 덜어주고 궁금증을 해소해주자 </a:t>
            </a:r>
            <a:r>
              <a:rPr lang="en-US" altLang="ko-KR" b="1">
                <a:solidFill>
                  <a:schemeClr val="lt1"/>
                </a:solidFill>
              </a:rPr>
              <a:t>!</a:t>
            </a:r>
            <a:endParaRPr lang="en-US" altLang="ko-KR" b="1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이벤트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응모권 이벤트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(3/4)</a:t>
            </a:r>
            <a:endParaRPr kumimoji="0" lang="en-US" altLang="ko-KR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39" name="그림 38"/>
          <p:cNvPicPr/>
          <p:nvPr/>
        </p:nvPicPr>
        <p:blipFill rotWithShape="1">
          <a:blip r:embed="rId2"/>
          <a:srcRect t="9220" b="7760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0" name="Text Placeholder 2"/>
          <p:cNvSpPr>
            <a:spLocks noGrp="1"/>
          </p:cNvSpPr>
          <p:nvPr/>
        </p:nvSpPr>
        <p:spPr>
          <a:xfrm>
            <a:off x="6732240" y="1347614"/>
            <a:ext cx="2411760" cy="2088231"/>
          </a:xfrm>
          <a:prstGeom prst="rect">
            <a:avLst/>
          </a:prstGeom>
        </p:spPr>
        <p:txBody>
          <a:bodyPr anchor="ctr"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⑥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응모하기 클릭 시 자동 쿠폰 발급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  <a:endParaRPr kumimoji="0" lang="en-US" altLang="ko-KR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월초에 응모권 개수 초기화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유저가 사용완료한 응모권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개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수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확인가능</a:t>
            </a:r>
            <a:endParaRPr kumimoji="0" lang="en-US" altLang="ko-KR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개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수 부족한 경우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제한 알림창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)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⑦ 응모권 일정 개수 적립시 쿠폰이벤트     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응모 가능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rgbClr val="cd6700"/>
                </a:solidFill>
                <a:latin typeface="+mj-lt"/>
                <a:ea typeface="+mn-ea"/>
                <a:cs typeface="Arial"/>
              </a:rPr>
              <a:t>   → </a:t>
            </a:r>
            <a:r>
              <a:rPr kumimoji="0" lang="en-US" altLang="ko-KR" sz="1000" b="1" i="0" u="none" strike="noStrike" kern="1200" cap="none" spc="0" normalizeH="0" baseline="0">
                <a:solidFill>
                  <a:srgbClr val="cd6700"/>
                </a:solidFill>
                <a:latin typeface="+mj-lt"/>
                <a:ea typeface="+mn-ea"/>
                <a:cs typeface="Arial"/>
              </a:rPr>
              <a:t>100%</a:t>
            </a:r>
            <a:r>
              <a:rPr kumimoji="0" lang="ko-KR" altLang="en-US" sz="1000" b="1" i="0" u="none" strike="noStrike" kern="1200" cap="none" spc="0" normalizeH="0" baseline="0">
                <a:solidFill>
                  <a:srgbClr val="cd6700"/>
                </a:solidFill>
                <a:latin typeface="+mj-lt"/>
                <a:ea typeface="+mn-ea"/>
                <a:cs typeface="Arial"/>
              </a:rPr>
              <a:t> 당첨 이벤트를 제공함으로써</a:t>
            </a:r>
            <a:endParaRPr kumimoji="0" lang="ko-KR" altLang="en-US" sz="1000" b="1" i="0" u="none" strike="noStrike" kern="1200" cap="none" spc="0" normalizeH="0" baseline="0">
              <a:solidFill>
                <a:srgbClr val="cd6700"/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1" i="0" u="none" strike="noStrike" kern="1200" cap="none" spc="0" normalizeH="0" baseline="0">
                <a:solidFill>
                  <a:srgbClr val="cd6700"/>
                </a:solidFill>
                <a:latin typeface="+mj-lt"/>
                <a:ea typeface="+mn-ea"/>
                <a:cs typeface="Arial"/>
              </a:rPr>
              <a:t>       적극적인 사이트 활용 예상</a:t>
            </a:r>
            <a:endParaRPr kumimoji="0" lang="ko-KR" altLang="en-US" sz="1000" b="1" i="0" u="none" strike="noStrike" kern="1200" cap="none" spc="0" normalizeH="0" baseline="0">
              <a:solidFill>
                <a:srgbClr val="cd6700"/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en-US" altLang="ko-KR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1" i="0" u="none" strike="noStrike" kern="1200" cap="none" spc="0" normalizeH="0" baseline="0">
              <a:solidFill>
                <a:srgbClr val="cd6700"/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439780" y="2355726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6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99592" y="4358181"/>
            <a:ext cx="4968552" cy="252428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0" name="직사각형 9"/>
          <p:cNvSpPr/>
          <p:nvPr/>
        </p:nvSpPr>
        <p:spPr>
          <a:xfrm>
            <a:off x="1547792" y="2487823"/>
            <a:ext cx="3744416" cy="587983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1" name="타원 10"/>
          <p:cNvSpPr/>
          <p:nvPr/>
        </p:nvSpPr>
        <p:spPr>
          <a:xfrm>
            <a:off x="755576" y="4227934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6</a:t>
            </a:r>
            <a:endParaRPr lang="en-US" altLang="ko-KR" sz="13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pic>
        <p:nvPicPr>
          <p:cNvPr id="40" name="그림 3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43" name="Text Placeholder 2"/>
          <p:cNvSpPr>
            <a:spLocks noGrp="1"/>
          </p:cNvSpPr>
          <p:nvPr/>
        </p:nvSpPr>
        <p:spPr>
          <a:xfrm>
            <a:off x="6768224" y="915566"/>
            <a:ext cx="2375776" cy="2592288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⑧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kumimoji="0" lang="ko-KR" altLang="en-US" sz="10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로또형 쿠폰 이벤트</a:t>
            </a:r>
            <a:r>
              <a:rPr kumimoji="0" lang="en-US" altLang="ko-KR" sz="10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</a:t>
            </a:r>
            <a:r>
              <a:rPr kumimoji="0" lang="ko-KR" altLang="en-US" sz="10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행운뽑기</a:t>
            </a:r>
            <a:r>
              <a:rPr kumimoji="0" lang="en-US" altLang="ko-KR" sz="10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)</a:t>
            </a:r>
            <a:r>
              <a:rPr kumimoji="0" lang="ko-KR" altLang="en-US" sz="10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추가</a:t>
            </a:r>
            <a:endParaRPr kumimoji="0" lang="ko-KR" altLang="en-US" sz="1000" b="1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뽑기 응모 시 나의 행운 확인하기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클릭 시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0.5%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확률로 쿠폰 당첨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⑨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이벤트 공유하기 버튼 클릭 시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,</a:t>
            </a:r>
            <a:endParaRPr kumimoji="0" lang="en-US" altLang="ko-KR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이벤트 페이지 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url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복사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⑩ 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새로운 이벤트 추가 시 알림받기</a:t>
            </a:r>
            <a:endParaRPr kumimoji="0" lang="ko-KR" altLang="en-US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     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</a:t>
            </a:r>
            <a:r>
              <a:rPr kumimoji="0" lang="ko-KR" altLang="en-US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이메일 제공</a:t>
            </a:r>
            <a:r>
              <a:rPr kumimoji="0" lang="en-US" altLang="ko-KR" sz="10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)</a:t>
            </a:r>
            <a:endParaRPr kumimoji="0" lang="en-US" altLang="ko-KR" sz="10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1187624" y="4659982"/>
            <a:ext cx="1944216" cy="0"/>
          </a:xfrm>
          <a:prstGeom prst="line">
            <a:avLst/>
          </a:prstGeom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3734172" y="4660553"/>
            <a:ext cx="1944216" cy="0"/>
          </a:xfrm>
          <a:prstGeom prst="line">
            <a:avLst/>
          </a:prstGeom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1871700" y="2652910"/>
            <a:ext cx="2988332" cy="108012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8" name="타원 47"/>
          <p:cNvSpPr/>
          <p:nvPr/>
        </p:nvSpPr>
        <p:spPr>
          <a:xfrm>
            <a:off x="1628857" y="2452708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8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50" name="Text Placeholder 2"/>
          <p:cNvSpPr>
            <a:spLocks noGrp="1"/>
          </p:cNvSpPr>
          <p:nvPr/>
        </p:nvSpPr>
        <p:spPr>
          <a:xfrm>
            <a:off x="252536" y="915566"/>
            <a:ext cx="2375248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이벤트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출석체크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(4/4)</a:t>
            </a:r>
            <a:endParaRPr kumimoji="0" lang="en-US" altLang="ko-KR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79912" y="4336505"/>
            <a:ext cx="432777" cy="366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dk2"/>
                </a:solidFill>
                <a:latin typeface="+mj-lt"/>
                <a:ea typeface="+mn-ea"/>
                <a:cs typeface="Arial"/>
              </a:rPr>
              <a:t>⑩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16212" y="4349392"/>
            <a:ext cx="432777" cy="366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dk2"/>
                </a:solidFill>
                <a:latin typeface="+mj-lt"/>
                <a:ea typeface="+mn-ea"/>
                <a:cs typeface="Arial"/>
              </a:rPr>
              <a:t>⑨</a:t>
            </a:r>
            <a:endParaRPr kumimoji="0" lang="ko-KR" altLang="en-US" b="0" i="0" u="none" strike="noStrike" kern="1200" cap="none" spc="0" normalizeH="0" baseline="0">
              <a:solidFill>
                <a:schemeClr val="dk2"/>
              </a:solidFill>
              <a:latin typeface="+mj-lt"/>
              <a:ea typeface="+mn-ea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브랜드소개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(1/1)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1" name=""/>
          <p:cNvPicPr/>
          <p:nvPr/>
        </p:nvPicPr>
        <p:blipFill rotWithShape="1">
          <a:blip r:embed="rId2"/>
          <a:srcRect l="10320" b="36000"/>
          <a:stretch>
            <a:fillRect/>
          </a:stretch>
        </p:blipFill>
        <p:spPr>
          <a:xfrm>
            <a:off x="180022" y="1260157"/>
            <a:ext cx="6480810" cy="3600450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sp>
        <p:nvSpPr>
          <p:cNvPr id="42" name="Text Placeholder 2"/>
          <p:cNvSpPr>
            <a:spLocks noGrp="1"/>
          </p:cNvSpPr>
          <p:nvPr/>
        </p:nvSpPr>
        <p:spPr>
          <a:xfrm>
            <a:off x="6948264" y="1203598"/>
            <a:ext cx="2195736" cy="2304256"/>
          </a:xfrm>
          <a:prstGeom prst="rect">
            <a:avLst/>
          </a:prstGeom>
        </p:spPr>
        <p:txBody>
          <a:bodyPr anchor="ctr"/>
          <a:lstStyle/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① 홈페이지 사용자들에게</a:t>
            </a:r>
            <a:b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   브랜드의 의미를 간단하게</a:t>
            </a:r>
            <a:b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   소개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② 회사 오시는 길을 소개</a:t>
            </a:r>
            <a:b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  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가상의 위치 선정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③ 앵커 태그 기능</a:t>
            </a:r>
            <a:b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 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-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우측에 고정되어 있음</a:t>
            </a:r>
            <a:b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 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-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각 제목과 최상단으로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    이동 가능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43" name="직사각형 5"/>
          <p:cNvSpPr/>
          <p:nvPr/>
        </p:nvSpPr>
        <p:spPr>
          <a:xfrm>
            <a:off x="467544" y="1635646"/>
            <a:ext cx="5184576" cy="648072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4" name="타원 6"/>
          <p:cNvSpPr/>
          <p:nvPr/>
        </p:nvSpPr>
        <p:spPr>
          <a:xfrm>
            <a:off x="323528" y="1419622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1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45" name="타원 6"/>
          <p:cNvSpPr/>
          <p:nvPr/>
        </p:nvSpPr>
        <p:spPr>
          <a:xfrm>
            <a:off x="251520" y="2463738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2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46" name="직사각형 5"/>
          <p:cNvSpPr/>
          <p:nvPr/>
        </p:nvSpPr>
        <p:spPr>
          <a:xfrm>
            <a:off x="467544" y="2499742"/>
            <a:ext cx="5184576" cy="230425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7" name="타원 6"/>
          <p:cNvSpPr/>
          <p:nvPr/>
        </p:nvSpPr>
        <p:spPr>
          <a:xfrm>
            <a:off x="6156176" y="1707654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3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48" name="직사각형 5"/>
          <p:cNvSpPr/>
          <p:nvPr/>
        </p:nvSpPr>
        <p:spPr>
          <a:xfrm>
            <a:off x="6228184" y="1923678"/>
            <a:ext cx="504056" cy="936104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브랜드소개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(2/2)</a:t>
            </a:r>
            <a:endParaRPr kumimoji="0" lang="en-US" altLang="ko-KR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sp>
        <p:nvSpPr>
          <p:cNvPr id="42" name="Text Placeholder 2"/>
          <p:cNvSpPr>
            <a:spLocks noGrp="1"/>
          </p:cNvSpPr>
          <p:nvPr/>
        </p:nvSpPr>
        <p:spPr>
          <a:xfrm>
            <a:off x="6948264" y="1203598"/>
            <a:ext cx="2195736" cy="432048"/>
          </a:xfrm>
          <a:prstGeom prst="rect">
            <a:avLst/>
          </a:prstGeom>
        </p:spPr>
        <p:txBody>
          <a:bodyPr anchor="ctr"/>
          <a:lstStyle/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None/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④ 문의방법을 소개하는 부분</a:t>
            </a:r>
            <a:b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   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(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가상의 전화번호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)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50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80022" y="1260157"/>
            <a:ext cx="6480810" cy="3600450"/>
          </a:xfrm>
          <a:prstGeom prst="rect">
            <a:avLst/>
          </a:prstGeom>
        </p:spPr>
      </p:pic>
      <p:sp>
        <p:nvSpPr>
          <p:cNvPr id="52" name="직사각형 5"/>
          <p:cNvSpPr/>
          <p:nvPr/>
        </p:nvSpPr>
        <p:spPr>
          <a:xfrm>
            <a:off x="1115616" y="2391730"/>
            <a:ext cx="4608512" cy="126014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53" name="타원 6"/>
          <p:cNvSpPr/>
          <p:nvPr/>
        </p:nvSpPr>
        <p:spPr>
          <a:xfrm>
            <a:off x="899592" y="2211710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4</a:t>
            </a:r>
            <a:endParaRPr lang="en-US" altLang="ko-KR" sz="13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57358" y="699542"/>
            <a:ext cx="9144000" cy="288032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관리자 페이지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(1/3)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0" name="그림 39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971712" y="1779662"/>
            <a:ext cx="5616512" cy="3024336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7" name="타원 6"/>
          <p:cNvSpPr/>
          <p:nvPr/>
        </p:nvSpPr>
        <p:spPr>
          <a:xfrm>
            <a:off x="637506" y="1552329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1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6732240" y="1260000"/>
            <a:ext cx="2411760" cy="3760022"/>
          </a:xfrm>
          <a:prstGeom prst="rect">
            <a:avLst/>
          </a:prstGeom>
        </p:spPr>
        <p:txBody>
          <a:bodyPr anchor="ctr"/>
          <a:lstStyle/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kumimoji="0" lang="ko-KR" altLang="en-US" sz="1200" b="1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①</a:t>
            </a:r>
            <a:r>
              <a:rPr kumimoji="0" lang="ko-KR" altLang="en-US" sz="1200" b="1" i="0" u="none" strike="noStrike" kern="1200" cap="none" spc="0" normalizeH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Member DB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전체조회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②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Member DB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를 출력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저장할 수 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있는 버튼과 데이터를 추가할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수 있는 버튼 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kumimoji="0" lang="en-US" altLang="ko-KR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③ 검색창에 데이터 입력시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DB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내에 검색 데이터가 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포함된 결과값을 출력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④ 각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Data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별 수정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삭제하는 버튼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⑤ 현재 페이지와 전체 데이터의 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개수를 확인할 수 있는 기능</a:t>
            </a:r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⑥ 페이지네이션 기능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   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463647" y="1985128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3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58540" y="2001271"/>
            <a:ext cx="1137195" cy="183738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1" name="직사각형 10"/>
          <p:cNvSpPr/>
          <p:nvPr/>
        </p:nvSpPr>
        <p:spPr>
          <a:xfrm>
            <a:off x="5724128" y="2001271"/>
            <a:ext cx="830981" cy="183738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2" name="타원 11"/>
          <p:cNvSpPr/>
          <p:nvPr/>
        </p:nvSpPr>
        <p:spPr>
          <a:xfrm>
            <a:off x="1005930" y="2021069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2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571659" y="2397009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4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40152" y="2379876"/>
            <a:ext cx="570500" cy="191873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5" name="타원 14"/>
          <p:cNvSpPr/>
          <p:nvPr/>
        </p:nvSpPr>
        <p:spPr>
          <a:xfrm>
            <a:off x="827584" y="4227934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5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35417" y="4443958"/>
            <a:ext cx="584256" cy="200130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7" name="직사각형 16"/>
          <p:cNvSpPr/>
          <p:nvPr/>
        </p:nvSpPr>
        <p:spPr>
          <a:xfrm>
            <a:off x="3347864" y="4452215"/>
            <a:ext cx="1512168" cy="279775"/>
          </a:xfrm>
          <a:prstGeom prst="rect">
            <a:avLst/>
          </a:prstGeom>
          <a:noFill/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8" name="타원 17"/>
          <p:cNvSpPr/>
          <p:nvPr/>
        </p:nvSpPr>
        <p:spPr>
          <a:xfrm>
            <a:off x="3106767" y="4344203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6</a:t>
            </a:r>
            <a:endParaRPr lang="en-US" altLang="ko-KR" sz="13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관리자 페이지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(2/3)</a:t>
            </a:r>
            <a:endParaRPr kumimoji="0" lang="en-US" altLang="ko-KR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41" name="그림 40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971600" y="2780225"/>
            <a:ext cx="5544616" cy="279775"/>
          </a:xfrm>
          <a:prstGeom prst="rect">
            <a:avLst/>
          </a:prstGeom>
          <a:noFill/>
          <a:ln w="28575" cap="flat" cmpd="sng" algn="ctr">
            <a:solidFill>
              <a:srgbClr val="ff9e44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6732239" y="1260000"/>
            <a:ext cx="2411761" cy="447654"/>
          </a:xfrm>
          <a:prstGeom prst="rect">
            <a:avLst/>
          </a:prstGeom>
        </p:spPr>
        <p:txBody>
          <a:bodyPr anchor="ctr"/>
          <a:lstStyle/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⑦ 데이터의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row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선택시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해당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row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의 색상이 변경되는 기능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  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63588" y="2507799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7</a:t>
            </a:r>
            <a:endParaRPr lang="en-US" altLang="ko-KR" sz="13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프로젝트 설계</a:t>
            </a:r>
            <a:endParaRPr lang="ko-KR" altLang="en-US" b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스토리 보드</a:t>
            </a:r>
            <a:endParaRPr lang="ko-KR" altLang="en-US"/>
          </a:p>
        </p:txBody>
      </p:sp>
      <p:sp>
        <p:nvSpPr>
          <p:cNvPr id="31" name="Text Placeholder 2"/>
          <p:cNvSpPr>
            <a:spLocks noGrp="1"/>
          </p:cNvSpPr>
          <p:nvPr/>
        </p:nvSpPr>
        <p:spPr>
          <a:xfrm>
            <a:off x="252536" y="915566"/>
            <a:ext cx="9144000" cy="288032"/>
          </a:xfrm>
          <a:prstGeom prst="rect">
            <a:avLst/>
          </a:prstGeom>
        </p:spPr>
        <p:txBody>
          <a:bodyPr anchor="ctr"/>
          <a:lstStyle/>
          <a:p>
            <a:pPr marL="0" lvl="0" indent="0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-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 관리자 페이지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rPr>
              <a:t>(3/3)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n-ea"/>
              <a:cs typeface="Arial"/>
            </a:endParaRPr>
          </a:p>
        </p:txBody>
      </p:sp>
      <p:pic>
        <p:nvPicPr>
          <p:cNvPr id="6" name="그림 5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0000" y="1260000"/>
            <a:ext cx="6480000" cy="3600000"/>
          </a:xfrm>
          <a:prstGeom prst="rect">
            <a:avLst/>
          </a:prstGeom>
          <a:ln w="19050">
            <a:solidFill>
              <a:srgbClr val="ff9e44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971600" y="2715767"/>
            <a:ext cx="5544616" cy="344234"/>
          </a:xfrm>
          <a:prstGeom prst="rect">
            <a:avLst/>
          </a:prstGeom>
          <a:noFill/>
          <a:ln w="28575" cap="flat" cmpd="sng" algn="ctr">
            <a:solidFill>
              <a:srgbClr val="ff9e44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8" name="타원 7"/>
          <p:cNvSpPr/>
          <p:nvPr/>
        </p:nvSpPr>
        <p:spPr>
          <a:xfrm>
            <a:off x="863588" y="2507799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8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/>
        </p:nvSpPr>
        <p:spPr>
          <a:xfrm>
            <a:off x="6652335" y="1259999"/>
            <a:ext cx="2491665" cy="951711"/>
          </a:xfrm>
          <a:prstGeom prst="rect">
            <a:avLst/>
          </a:prstGeom>
        </p:spPr>
        <p:txBody>
          <a:bodyPr anchor="ctr"/>
          <a:lstStyle/>
          <a:p>
            <a:pPr lvl="0" defTabSz="9144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⑧ 수정 버튼 클릭시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수정 가능한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data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는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input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으로 변경</a:t>
            </a: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b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</a:b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⑨ 저장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/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/>
              </a:rPr>
              <a:t>취소 버튼</a:t>
            </a:r>
            <a:endParaRPr kumimoji="0" lang="ko-KR" altLang="en-US" sz="1200" b="0" i="0" u="none" strike="noStrike" kern="1200" cap="none" spc="0" normalizeH="0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868144" y="2551353"/>
            <a:ext cx="216024" cy="216024"/>
          </a:xfrm>
          <a:prstGeom prst="ellipse">
            <a:avLst/>
          </a:prstGeom>
          <a:solidFill>
            <a:schemeClr val="lt1"/>
          </a:solidFill>
          <a:ln w="12700" cap="flat" cmpd="sng" algn="ctr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00">
                <a:solidFill>
                  <a:schemeClr val="dk2"/>
                </a:solidFill>
              </a:rPr>
              <a:t>9</a:t>
            </a:r>
            <a:endParaRPr lang="en-US" altLang="ko-KR" sz="1300">
              <a:solidFill>
                <a:schemeClr val="dk2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40152" y="2823780"/>
            <a:ext cx="576064" cy="151566"/>
          </a:xfrm>
          <a:prstGeom prst="rect">
            <a:avLst/>
          </a:prstGeom>
          <a:noFill/>
          <a:ln w="28575" cap="flat" cmpd="sng" algn="ctr">
            <a:solidFill>
              <a:srgbClr val="ff9e44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pPr lvl="0">
              <a:defRPr/>
            </a:pPr>
            <a:r>
              <a:rPr lang="en-US" altLang="ko-KR" sz="3600"/>
              <a:t>Thank you</a:t>
            </a:r>
            <a:endParaRPr lang="ko-KR" altLang="en-US" sz="3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87824" y="3651870"/>
            <a:ext cx="432048" cy="4320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4128" y="3651870"/>
            <a:ext cx="432048" cy="432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31640" y="267494"/>
            <a:ext cx="7453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600" b="1">
                <a:solidFill>
                  <a:schemeClr val="accent1"/>
                </a:solidFill>
                <a:latin typeface="Arial"/>
                <a:cs typeface="Arial"/>
              </a:rPr>
              <a:t>“</a:t>
            </a:r>
            <a:endParaRPr lang="ko-KR" altLang="en-US" sz="9600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 rot="10800000">
            <a:off x="7138969" y="411510"/>
            <a:ext cx="7453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9600" b="1">
                <a:solidFill>
                  <a:schemeClr val="accent1"/>
                </a:solidFill>
                <a:latin typeface="Arial"/>
                <a:cs typeface="Arial"/>
              </a:rPr>
              <a:t>“</a:t>
            </a:r>
            <a:endParaRPr lang="ko-KR" altLang="en-US" sz="9600" b="1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49056" y="4155926"/>
            <a:ext cx="5845888" cy="333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600" b="1">
                <a:solidFill>
                  <a:schemeClr val="accent2"/>
                </a:solidFill>
                <a:cs typeface="Arial"/>
              </a:rPr>
              <a:t>소셜 미디어 통합 </a:t>
            </a:r>
            <a:r>
              <a:rPr lang="en-US" altLang="ko-KR" sz="1600" b="1">
                <a:solidFill>
                  <a:schemeClr val="accent2"/>
                </a:solidFill>
                <a:cs typeface="Arial"/>
              </a:rPr>
              <a:t>+</a:t>
            </a:r>
            <a:r>
              <a:rPr lang="ko-KR" altLang="en-US" sz="1600" b="1">
                <a:solidFill>
                  <a:schemeClr val="accent2"/>
                </a:solidFill>
                <a:cs typeface="Arial"/>
              </a:rPr>
              <a:t> 핫플 추천 사이트</a:t>
            </a:r>
            <a:r>
              <a:rPr lang="en-US" altLang="ko-KR" sz="1600" b="1">
                <a:solidFill>
                  <a:schemeClr val="accent2"/>
                </a:solidFill>
                <a:cs typeface="Arial"/>
              </a:rPr>
              <a:t>(</a:t>
            </a:r>
            <a:r>
              <a:rPr lang="ko-KR" altLang="en-US" sz="1600" b="1">
                <a:solidFill>
                  <a:schemeClr val="accent2"/>
                </a:solidFill>
                <a:cs typeface="Arial"/>
              </a:rPr>
              <a:t>지도</a:t>
            </a:r>
            <a:r>
              <a:rPr lang="en-US" altLang="ko-KR" sz="1600" b="1">
                <a:solidFill>
                  <a:schemeClr val="accent2"/>
                </a:solidFill>
                <a:cs typeface="Arial"/>
              </a:rPr>
              <a:t>api)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44524" y="4585651"/>
            <a:ext cx="9433048" cy="290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solidFill>
                  <a:schemeClr val="bg1"/>
                </a:solidFill>
                <a:cs typeface="Arial"/>
              </a:rPr>
              <a:t>어쩌구 저쩌구</a:t>
            </a:r>
            <a:r>
              <a:rPr lang="en-US" altLang="ko-KR" sz="1300" b="1">
                <a:solidFill>
                  <a:schemeClr val="bg1"/>
                </a:solidFill>
                <a:cs typeface="Arial"/>
              </a:rPr>
              <a:t>~</a:t>
            </a:r>
            <a:r>
              <a:rPr lang="ko-KR" altLang="en-US" sz="1300" b="1">
                <a:solidFill>
                  <a:schemeClr val="bg1"/>
                </a:solidFill>
                <a:cs typeface="Arial"/>
              </a:rPr>
              <a:t> 코멘트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 anchor="ctr"/>
          <a:lstStyle/>
          <a:p>
            <a:pPr lvl="0">
              <a:defRPr/>
            </a:pPr>
            <a:r>
              <a:rPr lang="ko-KR" altLang="en-US" b="1"/>
              <a:t>기획의도</a:t>
            </a:r>
          </a:p>
        </p:txBody>
      </p:sp>
      <p:sp>
        <p:nvSpPr>
          <p:cNvPr id="15" name="Rectangle 4"/>
          <p:cNvSpPr/>
          <p:nvPr/>
        </p:nvSpPr>
        <p:spPr>
          <a:xfrm>
            <a:off x="5220072" y="1797597"/>
            <a:ext cx="3672408" cy="13502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 Placeholder 1"/>
          <p:cNvSpPr txBox="1"/>
          <p:nvPr/>
        </p:nvSpPr>
        <p:spPr>
          <a:xfrm>
            <a:off x="5374804" y="1895508"/>
            <a:ext cx="3168352" cy="48611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1500" b="1">
                <a:solidFill>
                  <a:schemeClr val="bg1"/>
                </a:solidFill>
                <a:cs typeface="Arial"/>
              </a:rPr>
              <a:t>-</a:t>
            </a:r>
            <a:r>
              <a:rPr lang="ko-KR" altLang="en-US" sz="1500" b="1">
                <a:solidFill>
                  <a:schemeClr val="bg1"/>
                </a:solidFill>
                <a:cs typeface="Arial"/>
              </a:rPr>
              <a:t> 타 사이트와 차별화된 점</a:t>
            </a:r>
          </a:p>
        </p:txBody>
      </p:sp>
      <p:grpSp>
        <p:nvGrpSpPr>
          <p:cNvPr id="18" name="Group 13318"/>
          <p:cNvGrpSpPr/>
          <p:nvPr/>
        </p:nvGrpSpPr>
        <p:grpSpPr>
          <a:xfrm rot="19875464">
            <a:off x="1300162" y="1357047"/>
            <a:ext cx="1494463" cy="2983386"/>
            <a:chOff x="1359132" y="345881"/>
            <a:chExt cx="1966238" cy="4200564"/>
          </a:xfrm>
        </p:grpSpPr>
        <p:grpSp>
          <p:nvGrpSpPr>
            <p:cNvPr id="19" name="Group 23"/>
            <p:cNvGrpSpPr/>
            <p:nvPr/>
          </p:nvGrpSpPr>
          <p:grpSpPr>
            <a:xfrm>
              <a:off x="2073901" y="2186668"/>
              <a:ext cx="501312" cy="2359777"/>
              <a:chOff x="2810055" y="1677194"/>
              <a:chExt cx="535258" cy="2519562"/>
            </a:xfrm>
          </p:grpSpPr>
          <p:sp>
            <p:nvSpPr>
              <p:cNvPr id="20" name="Rectangle 8"/>
              <p:cNvSpPr/>
              <p:nvPr/>
            </p:nvSpPr>
            <p:spPr>
              <a:xfrm>
                <a:off x="2810675" y="3399597"/>
                <a:ext cx="534638" cy="779141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1" name="Rectangle 8"/>
              <p:cNvSpPr/>
              <p:nvPr/>
            </p:nvSpPr>
            <p:spPr>
              <a:xfrm>
                <a:off x="2984722" y="3392706"/>
                <a:ext cx="180870" cy="787996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" fmla="*/ 0 w 1359043"/>
                  <a:gd name="connsiteY0" fmla="*/ 0 h 1820658"/>
                  <a:gd name="connsiteX1" fmla="*/ 1359043 w 1359043"/>
                  <a:gd name="connsiteY1" fmla="*/ 0 h 1820658"/>
                  <a:gd name="connsiteX2" fmla="*/ 1359043 w 1359043"/>
                  <a:gd name="connsiteY2" fmla="*/ 212596 h 1820658"/>
                  <a:gd name="connsiteX3" fmla="*/ 720119 w 1359043"/>
                  <a:gd name="connsiteY3" fmla="*/ 1820658 h 1820658"/>
                  <a:gd name="connsiteX4" fmla="*/ 1012 w 1359043"/>
                  <a:gd name="connsiteY4" fmla="*/ 289727 h 1820658"/>
                  <a:gd name="connsiteX5" fmla="*/ 0 w 1359043"/>
                  <a:gd name="connsiteY5" fmla="*/ 289727 h 1820658"/>
                  <a:gd name="connsiteX6" fmla="*/ 0 w 1359043"/>
                  <a:gd name="connsiteY6" fmla="*/ 288030 h 1820658"/>
                  <a:gd name="connsiteX7" fmla="*/ 0 w 1359043"/>
                  <a:gd name="connsiteY7" fmla="*/ 0 h 182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2" name="Rectangle 8"/>
              <p:cNvSpPr/>
              <p:nvPr/>
            </p:nvSpPr>
            <p:spPr>
              <a:xfrm>
                <a:off x="2810055" y="3399597"/>
                <a:ext cx="264192" cy="763141"/>
              </a:xfrm>
              <a:custGeom>
                <a:avLst/>
                <a:gdLst>
                  <a:gd name="connsiteX0" fmla="*/ 0 w 1345558"/>
                  <a:gd name="connsiteY0" fmla="*/ 0 h 1783227"/>
                  <a:gd name="connsiteX1" fmla="*/ 897414 w 1345558"/>
                  <a:gd name="connsiteY1" fmla="*/ 0 h 1783227"/>
                  <a:gd name="connsiteX2" fmla="*/ 901843 w 1345558"/>
                  <a:gd name="connsiteY2" fmla="*/ 212596 h 1783227"/>
                  <a:gd name="connsiteX3" fmla="*/ 1345558 w 1345558"/>
                  <a:gd name="connsiteY3" fmla="*/ 1783227 h 1783227"/>
                  <a:gd name="connsiteX4" fmla="*/ 1012 w 1345558"/>
                  <a:gd name="connsiteY4" fmla="*/ 289727 h 1783227"/>
                  <a:gd name="connsiteX5" fmla="*/ 0 w 1345558"/>
                  <a:gd name="connsiteY5" fmla="*/ 289727 h 1783227"/>
                  <a:gd name="connsiteX6" fmla="*/ 0 w 1345558"/>
                  <a:gd name="connsiteY6" fmla="*/ 288030 h 1783227"/>
                  <a:gd name="connsiteX7" fmla="*/ 0 w 1345558"/>
                  <a:gd name="connsiteY7" fmla="*/ 0 h 1783227"/>
                  <a:gd name="connsiteX0" fmla="*/ 0 w 1331023"/>
                  <a:gd name="connsiteY0" fmla="*/ 0 h 1763232"/>
                  <a:gd name="connsiteX1" fmla="*/ 897414 w 1331023"/>
                  <a:gd name="connsiteY1" fmla="*/ 0 h 1763232"/>
                  <a:gd name="connsiteX2" fmla="*/ 901843 w 1331023"/>
                  <a:gd name="connsiteY2" fmla="*/ 212596 h 1763232"/>
                  <a:gd name="connsiteX3" fmla="*/ 1331023 w 1331023"/>
                  <a:gd name="connsiteY3" fmla="*/ 1763232 h 1763232"/>
                  <a:gd name="connsiteX4" fmla="*/ 1012 w 1331023"/>
                  <a:gd name="connsiteY4" fmla="*/ 289727 h 1763232"/>
                  <a:gd name="connsiteX5" fmla="*/ 0 w 1331023"/>
                  <a:gd name="connsiteY5" fmla="*/ 289727 h 1763232"/>
                  <a:gd name="connsiteX6" fmla="*/ 0 w 1331023"/>
                  <a:gd name="connsiteY6" fmla="*/ 288030 h 1763232"/>
                  <a:gd name="connsiteX7" fmla="*/ 0 w 1331023"/>
                  <a:gd name="connsiteY7" fmla="*/ 0 h 176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1023" h="1763232">
                    <a:moveTo>
                      <a:pt x="0" y="0"/>
                    </a:moveTo>
                    <a:lnTo>
                      <a:pt x="897414" y="0"/>
                    </a:lnTo>
                    <a:cubicBezTo>
                      <a:pt x="898890" y="70865"/>
                      <a:pt x="900367" y="141731"/>
                      <a:pt x="901843" y="212596"/>
                    </a:cubicBezTo>
                    <a:lnTo>
                      <a:pt x="1331023" y="1763232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30000"/>
                      <a:lumOff val="70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3" name="Rectangle 2"/>
              <p:cNvSpPr/>
              <p:nvPr/>
            </p:nvSpPr>
            <p:spPr>
              <a:xfrm>
                <a:off x="2811292" y="1677194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4" name="Rectangle 2"/>
              <p:cNvSpPr/>
              <p:nvPr/>
            </p:nvSpPr>
            <p:spPr>
              <a:xfrm>
                <a:off x="2987824" y="1677195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5" name="Rectangle 2"/>
              <p:cNvSpPr/>
              <p:nvPr/>
            </p:nvSpPr>
            <p:spPr>
              <a:xfrm>
                <a:off x="3165590" y="1677196"/>
                <a:ext cx="177768" cy="1815899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6" name="Isosceles Triangle 4"/>
              <p:cNvSpPr/>
              <p:nvPr/>
            </p:nvSpPr>
            <p:spPr>
              <a:xfrm rot="10800000">
                <a:off x="2987823" y="3961239"/>
                <a:ext cx="177768" cy="235517"/>
              </a:xfrm>
              <a:prstGeom prst="triangle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359132" y="345881"/>
              <a:ext cx="1966238" cy="1811155"/>
              <a:chOff x="1888981" y="1110787"/>
              <a:chExt cx="2254374" cy="2076562"/>
            </a:xfrm>
          </p:grpSpPr>
          <p:sp>
            <p:nvSpPr>
              <p:cNvPr id="28" name="Teardrop 30"/>
              <p:cNvSpPr/>
              <p:nvPr/>
            </p:nvSpPr>
            <p:spPr>
              <a:xfrm rot="8100000">
                <a:off x="2322441" y="1563466"/>
                <a:ext cx="1333455" cy="1333457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9" name="Trapezoid 24"/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>
                  <a:gd name="adj" fmla="val 25000"/>
                </a:avLst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0" name="Rounded Rectangle 18"/>
              <p:cNvSpPr/>
              <p:nvPr/>
            </p:nvSpPr>
            <p:spPr>
              <a:xfrm rot="2700000">
                <a:off x="3710962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ounded Rectangle 19"/>
              <p:cNvSpPr/>
              <p:nvPr/>
            </p:nvSpPr>
            <p:spPr>
              <a:xfrm rot="18900000" flipH="1">
                <a:off x="2156327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ounded Rectangle 20"/>
              <p:cNvSpPr/>
              <p:nvPr/>
            </p:nvSpPr>
            <p:spPr>
              <a:xfrm>
                <a:off x="2935970" y="1110787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ounded Rectangle 21"/>
              <p:cNvSpPr/>
              <p:nvPr/>
            </p:nvSpPr>
            <p:spPr>
              <a:xfrm rot="5400000">
                <a:off x="3933668" y="1996109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ounded Rectangle 22"/>
              <p:cNvSpPr/>
              <p:nvPr/>
            </p:nvSpPr>
            <p:spPr>
              <a:xfrm rot="16200000" flipH="1">
                <a:off x="1978847" y="1919902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ounded Rectangle 25"/>
              <p:cNvSpPr/>
              <p:nvPr/>
            </p:nvSpPr>
            <p:spPr>
              <a:xfrm>
                <a:off x="2692290" y="3074683"/>
                <a:ext cx="612000" cy="11266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6" name="Rounded Rectangle 27"/>
              <p:cNvSpPr/>
              <p:nvPr/>
            </p:nvSpPr>
            <p:spPr>
              <a:xfrm>
                <a:off x="283328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ounded Rectangle 28"/>
              <p:cNvSpPr/>
              <p:nvPr/>
            </p:nvSpPr>
            <p:spPr>
              <a:xfrm>
                <a:off x="295750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ounded Rectangle 29"/>
              <p:cNvSpPr/>
              <p:nvPr/>
            </p:nvSpPr>
            <p:spPr>
              <a:xfrm>
                <a:off x="308172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" name="Freeform 13312"/>
          <p:cNvSpPr/>
          <p:nvPr/>
        </p:nvSpPr>
        <p:spPr>
          <a:xfrm>
            <a:off x="0" y="2355726"/>
            <a:ext cx="2725136" cy="1606565"/>
          </a:xfrm>
          <a:custGeom>
            <a:avLst/>
            <a:gdLst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70591 w 2896332"/>
              <a:gd name="connsiteY13" fmla="*/ 23329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62971 w 2896332"/>
              <a:gd name="connsiteY13" fmla="*/ 26758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06617 w 2896332"/>
              <a:gd name="connsiteY10" fmla="*/ 176960 h 1871397"/>
              <a:gd name="connsiteX11" fmla="*/ 1962971 w 2896332"/>
              <a:gd name="connsiteY11" fmla="*/ 267583 h 1871397"/>
              <a:gd name="connsiteX12" fmla="*/ 1973469 w 2896332"/>
              <a:gd name="connsiteY12" fmla="*/ 784519 h 1871397"/>
              <a:gd name="connsiteX13" fmla="*/ 1866010 w 2896332"/>
              <a:gd name="connsiteY13" fmla="*/ 878218 h 1871397"/>
              <a:gd name="connsiteX14" fmla="*/ 2733769 w 2896332"/>
              <a:gd name="connsiteY14" fmla="*/ 1387129 h 1871397"/>
              <a:gd name="connsiteX15" fmla="*/ 2694623 w 2896332"/>
              <a:gd name="connsiteY15" fmla="*/ 1674208 h 1871397"/>
              <a:gd name="connsiteX16" fmla="*/ 2394496 w 2896332"/>
              <a:gd name="connsiteY16" fmla="*/ 1654634 h 1871397"/>
              <a:gd name="connsiteX17" fmla="*/ 2023060 w 2896332"/>
              <a:gd name="connsiteY17" fmla="*/ 1634793 h 1871397"/>
              <a:gd name="connsiteX18" fmla="*/ 1739085 w 2896332"/>
              <a:gd name="connsiteY18" fmla="*/ 1871397 h 1871397"/>
              <a:gd name="connsiteX19" fmla="*/ 1648664 w 2896332"/>
              <a:gd name="connsiteY19" fmla="*/ 1582137 h 1871397"/>
              <a:gd name="connsiteX20" fmla="*/ 1376671 w 2896332"/>
              <a:gd name="connsiteY20" fmla="*/ 1700306 h 1871397"/>
              <a:gd name="connsiteX21" fmla="*/ 1415819 w 2896332"/>
              <a:gd name="connsiteY21" fmla="*/ 1334933 h 1871397"/>
              <a:gd name="connsiteX22" fmla="*/ 665501 w 2896332"/>
              <a:gd name="connsiteY22" fmla="*/ 1276212 h 1871397"/>
              <a:gd name="connsiteX23" fmla="*/ 0 w 2896332"/>
              <a:gd name="connsiteY23" fmla="*/ 1126148 h 1871397"/>
              <a:gd name="connsiteX24" fmla="*/ 13050 w 2896332"/>
              <a:gd name="connsiteY24" fmla="*/ 284488 h 1871397"/>
              <a:gd name="connsiteX25" fmla="*/ 1898646 w 2896332"/>
              <a:gd name="connsiteY25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74819 w 2896332"/>
              <a:gd name="connsiteY16" fmla="*/ 1565782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8202 h 1872827"/>
              <a:gd name="connsiteX1" fmla="*/ 2655476 w 2896332"/>
              <a:gd name="connsiteY1" fmla="*/ 586045 h 1872827"/>
              <a:gd name="connsiteX2" fmla="*/ 2828170 w 2896332"/>
              <a:gd name="connsiteY2" fmla="*/ 1011931 h 1872827"/>
              <a:gd name="connsiteX3" fmla="*/ 2883834 w 2896332"/>
              <a:gd name="connsiteY3" fmla="*/ 1310265 h 1872827"/>
              <a:gd name="connsiteX4" fmla="*/ 2799743 w 2896332"/>
              <a:gd name="connsiteY4" fmla="*/ 1673528 h 1872827"/>
              <a:gd name="connsiteX5" fmla="*/ 2521033 w 2896332"/>
              <a:gd name="connsiteY5" fmla="*/ 1161851 h 1872827"/>
              <a:gd name="connsiteX6" fmla="*/ 2514265 w 2896332"/>
              <a:gd name="connsiteY6" fmla="*/ 468202 h 1872827"/>
              <a:gd name="connsiteX7" fmla="*/ 1898646 w 2896332"/>
              <a:gd name="connsiteY7" fmla="*/ 1476 h 1872827"/>
              <a:gd name="connsiteX8" fmla="*/ 1906617 w 2896332"/>
              <a:gd name="connsiteY8" fmla="*/ 178390 h 1872827"/>
              <a:gd name="connsiteX9" fmla="*/ 1962971 w 2896332"/>
              <a:gd name="connsiteY9" fmla="*/ 269013 h 1872827"/>
              <a:gd name="connsiteX10" fmla="*/ 1973469 w 2896332"/>
              <a:gd name="connsiteY10" fmla="*/ 785949 h 1872827"/>
              <a:gd name="connsiteX11" fmla="*/ 1866010 w 2896332"/>
              <a:gd name="connsiteY11" fmla="*/ 879648 h 1872827"/>
              <a:gd name="connsiteX12" fmla="*/ 2733769 w 2896332"/>
              <a:gd name="connsiteY12" fmla="*/ 1388559 h 1872827"/>
              <a:gd name="connsiteX13" fmla="*/ 2694623 w 2896332"/>
              <a:gd name="connsiteY13" fmla="*/ 1641133 h 1872827"/>
              <a:gd name="connsiteX14" fmla="*/ 2385869 w 2896332"/>
              <a:gd name="connsiteY14" fmla="*/ 1587053 h 1872827"/>
              <a:gd name="connsiteX15" fmla="*/ 2074819 w 2896332"/>
              <a:gd name="connsiteY15" fmla="*/ 1567212 h 1872827"/>
              <a:gd name="connsiteX16" fmla="*/ 1739085 w 2896332"/>
              <a:gd name="connsiteY16" fmla="*/ 1872827 h 1872827"/>
              <a:gd name="connsiteX17" fmla="*/ 1648664 w 2896332"/>
              <a:gd name="connsiteY17" fmla="*/ 1583567 h 1872827"/>
              <a:gd name="connsiteX18" fmla="*/ 1376671 w 2896332"/>
              <a:gd name="connsiteY18" fmla="*/ 1701736 h 1872827"/>
              <a:gd name="connsiteX19" fmla="*/ 1415819 w 2896332"/>
              <a:gd name="connsiteY19" fmla="*/ 1336363 h 1872827"/>
              <a:gd name="connsiteX20" fmla="*/ 665501 w 2896332"/>
              <a:gd name="connsiteY20" fmla="*/ 1277642 h 1872827"/>
              <a:gd name="connsiteX21" fmla="*/ 0 w 2896332"/>
              <a:gd name="connsiteY21" fmla="*/ 1127578 h 1872827"/>
              <a:gd name="connsiteX22" fmla="*/ 13050 w 2896332"/>
              <a:gd name="connsiteY22" fmla="*/ 285918 h 1872827"/>
              <a:gd name="connsiteX23" fmla="*/ 1898646 w 2896332"/>
              <a:gd name="connsiteY23" fmla="*/ 1476 h 187282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87909 w 2896332"/>
              <a:gd name="connsiteY5" fmla="*/ 1152990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6332"/>
              <a:gd name="connsiteY0" fmla="*/ 251285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09609 w 2896332"/>
              <a:gd name="connsiteY6" fmla="*/ 251285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4163"/>
              <a:gd name="connsiteY0" fmla="*/ 251285 h 1871397"/>
              <a:gd name="connsiteX1" fmla="*/ 2655476 w 2894163"/>
              <a:gd name="connsiteY1" fmla="*/ 584615 h 1871397"/>
              <a:gd name="connsiteX2" fmla="*/ 2828170 w 2894163"/>
              <a:gd name="connsiteY2" fmla="*/ 1010501 h 1871397"/>
              <a:gd name="connsiteX3" fmla="*/ 2883834 w 2894163"/>
              <a:gd name="connsiteY3" fmla="*/ 1308835 h 1871397"/>
              <a:gd name="connsiteX4" fmla="*/ 2792313 w 2894163"/>
              <a:gd name="connsiteY4" fmla="*/ 1690675 h 1871397"/>
              <a:gd name="connsiteX5" fmla="*/ 2651069 w 2894163"/>
              <a:gd name="connsiteY5" fmla="*/ 1156706 h 1871397"/>
              <a:gd name="connsiteX6" fmla="*/ 2209609 w 2894163"/>
              <a:gd name="connsiteY6" fmla="*/ 251285 h 1871397"/>
              <a:gd name="connsiteX7" fmla="*/ 1898646 w 2894163"/>
              <a:gd name="connsiteY7" fmla="*/ 46 h 1871397"/>
              <a:gd name="connsiteX8" fmla="*/ 1941303 w 2894163"/>
              <a:gd name="connsiteY8" fmla="*/ 293585 h 1871397"/>
              <a:gd name="connsiteX9" fmla="*/ 1974640 w 2894163"/>
              <a:gd name="connsiteY9" fmla="*/ 533402 h 1871397"/>
              <a:gd name="connsiteX10" fmla="*/ 1973469 w 2894163"/>
              <a:gd name="connsiteY10" fmla="*/ 784519 h 1871397"/>
              <a:gd name="connsiteX11" fmla="*/ 1866010 w 2894163"/>
              <a:gd name="connsiteY11" fmla="*/ 878218 h 1871397"/>
              <a:gd name="connsiteX12" fmla="*/ 2733769 w 2894163"/>
              <a:gd name="connsiteY12" fmla="*/ 1387129 h 1871397"/>
              <a:gd name="connsiteX13" fmla="*/ 2694623 w 2894163"/>
              <a:gd name="connsiteY13" fmla="*/ 1639703 h 1871397"/>
              <a:gd name="connsiteX14" fmla="*/ 2385869 w 2894163"/>
              <a:gd name="connsiteY14" fmla="*/ 1585623 h 1871397"/>
              <a:gd name="connsiteX15" fmla="*/ 2074819 w 2894163"/>
              <a:gd name="connsiteY15" fmla="*/ 1565782 h 1871397"/>
              <a:gd name="connsiteX16" fmla="*/ 1739085 w 2894163"/>
              <a:gd name="connsiteY16" fmla="*/ 1871397 h 1871397"/>
              <a:gd name="connsiteX17" fmla="*/ 1648664 w 2894163"/>
              <a:gd name="connsiteY17" fmla="*/ 1582137 h 1871397"/>
              <a:gd name="connsiteX18" fmla="*/ 1376671 w 2894163"/>
              <a:gd name="connsiteY18" fmla="*/ 1700306 h 1871397"/>
              <a:gd name="connsiteX19" fmla="*/ 1415819 w 2894163"/>
              <a:gd name="connsiteY19" fmla="*/ 1334933 h 1871397"/>
              <a:gd name="connsiteX20" fmla="*/ 665501 w 2894163"/>
              <a:gd name="connsiteY20" fmla="*/ 1276212 h 1871397"/>
              <a:gd name="connsiteX21" fmla="*/ 0 w 2894163"/>
              <a:gd name="connsiteY21" fmla="*/ 1126148 h 1871397"/>
              <a:gd name="connsiteX22" fmla="*/ 13050 w 2894163"/>
              <a:gd name="connsiteY22" fmla="*/ 284488 h 1871397"/>
              <a:gd name="connsiteX23" fmla="*/ 1898646 w 2894163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51069 w 2889213"/>
              <a:gd name="connsiteY5" fmla="*/ 1156706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228993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150164 w 2889213"/>
              <a:gd name="connsiteY6" fmla="*/ 228993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941303 w 2889213"/>
              <a:gd name="connsiteY8" fmla="*/ 178433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92904 w 2889213"/>
              <a:gd name="connsiteY9" fmla="*/ 459050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48320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56"/>
              <a:gd name="connsiteX1" fmla="*/ 2655476 w 2889213"/>
              <a:gd name="connsiteY1" fmla="*/ 469395 h 1800456"/>
              <a:gd name="connsiteX2" fmla="*/ 2828170 w 2889213"/>
              <a:gd name="connsiteY2" fmla="*/ 895281 h 1800456"/>
              <a:gd name="connsiteX3" fmla="*/ 2883834 w 2889213"/>
              <a:gd name="connsiteY3" fmla="*/ 1193615 h 1800456"/>
              <a:gd name="connsiteX4" fmla="*/ 2840612 w 2889213"/>
              <a:gd name="connsiteY4" fmla="*/ 1449135 h 1800456"/>
              <a:gd name="connsiteX5" fmla="*/ 2632493 w 2889213"/>
              <a:gd name="connsiteY5" fmla="*/ 1060062 h 1800456"/>
              <a:gd name="connsiteX6" fmla="*/ 2150164 w 2889213"/>
              <a:gd name="connsiteY6" fmla="*/ 113773 h 1800456"/>
              <a:gd name="connsiteX7" fmla="*/ 1348782 w 2889213"/>
              <a:gd name="connsiteY7" fmla="*/ 0 h 1800456"/>
              <a:gd name="connsiteX8" fmla="*/ 1714668 w 2889213"/>
              <a:gd name="connsiteY8" fmla="*/ 204372 h 1800456"/>
              <a:gd name="connsiteX9" fmla="*/ 1866896 w 2889213"/>
              <a:gd name="connsiteY9" fmla="*/ 462766 h 1800456"/>
              <a:gd name="connsiteX10" fmla="*/ 1973469 w 2889213"/>
              <a:gd name="connsiteY10" fmla="*/ 669299 h 1800456"/>
              <a:gd name="connsiteX11" fmla="*/ 1866010 w 2889213"/>
              <a:gd name="connsiteY11" fmla="*/ 762998 h 1800456"/>
              <a:gd name="connsiteX12" fmla="*/ 2733769 w 2889213"/>
              <a:gd name="connsiteY12" fmla="*/ 1271909 h 1800456"/>
              <a:gd name="connsiteX13" fmla="*/ 2694623 w 2889213"/>
              <a:gd name="connsiteY13" fmla="*/ 1524483 h 1800456"/>
              <a:gd name="connsiteX14" fmla="*/ 2385869 w 2889213"/>
              <a:gd name="connsiteY14" fmla="*/ 1470403 h 1800456"/>
              <a:gd name="connsiteX15" fmla="*/ 2191986 w 2889213"/>
              <a:gd name="connsiteY15" fmla="*/ 1800407 h 1800456"/>
              <a:gd name="connsiteX16" fmla="*/ 2074819 w 2889213"/>
              <a:gd name="connsiteY16" fmla="*/ 1450562 h 1800456"/>
              <a:gd name="connsiteX17" fmla="*/ 1739085 w 2889213"/>
              <a:gd name="connsiteY17" fmla="*/ 1756177 h 1800456"/>
              <a:gd name="connsiteX18" fmla="*/ 1648664 w 2889213"/>
              <a:gd name="connsiteY18" fmla="*/ 1466917 h 1800456"/>
              <a:gd name="connsiteX19" fmla="*/ 1376671 w 2889213"/>
              <a:gd name="connsiteY19" fmla="*/ 1585086 h 1800456"/>
              <a:gd name="connsiteX20" fmla="*/ 1415819 w 2889213"/>
              <a:gd name="connsiteY20" fmla="*/ 1219713 h 1800456"/>
              <a:gd name="connsiteX21" fmla="*/ 665501 w 2889213"/>
              <a:gd name="connsiteY21" fmla="*/ 1160992 h 1800456"/>
              <a:gd name="connsiteX22" fmla="*/ 0 w 2889213"/>
              <a:gd name="connsiteY22" fmla="*/ 1010928 h 1800456"/>
              <a:gd name="connsiteX23" fmla="*/ 13050 w 2889213"/>
              <a:gd name="connsiteY23" fmla="*/ 169268 h 1800456"/>
              <a:gd name="connsiteX24" fmla="*/ 1348782 w 2889213"/>
              <a:gd name="connsiteY24" fmla="*/ 0 h 1800456"/>
              <a:gd name="connsiteX0" fmla="*/ 2150164 w 2889213"/>
              <a:gd name="connsiteY0" fmla="*/ 113773 h 1811599"/>
              <a:gd name="connsiteX1" fmla="*/ 2655476 w 2889213"/>
              <a:gd name="connsiteY1" fmla="*/ 469395 h 1811599"/>
              <a:gd name="connsiteX2" fmla="*/ 2828170 w 2889213"/>
              <a:gd name="connsiteY2" fmla="*/ 895281 h 1811599"/>
              <a:gd name="connsiteX3" fmla="*/ 2883834 w 2889213"/>
              <a:gd name="connsiteY3" fmla="*/ 1193615 h 1811599"/>
              <a:gd name="connsiteX4" fmla="*/ 2840612 w 2889213"/>
              <a:gd name="connsiteY4" fmla="*/ 1449135 h 1811599"/>
              <a:gd name="connsiteX5" fmla="*/ 2632493 w 2889213"/>
              <a:gd name="connsiteY5" fmla="*/ 1060062 h 1811599"/>
              <a:gd name="connsiteX6" fmla="*/ 2150164 w 2889213"/>
              <a:gd name="connsiteY6" fmla="*/ 113773 h 1811599"/>
              <a:gd name="connsiteX7" fmla="*/ 1348782 w 2889213"/>
              <a:gd name="connsiteY7" fmla="*/ 0 h 1811599"/>
              <a:gd name="connsiteX8" fmla="*/ 1714668 w 2889213"/>
              <a:gd name="connsiteY8" fmla="*/ 204372 h 1811599"/>
              <a:gd name="connsiteX9" fmla="*/ 1866896 w 2889213"/>
              <a:gd name="connsiteY9" fmla="*/ 462766 h 1811599"/>
              <a:gd name="connsiteX10" fmla="*/ 1973469 w 2889213"/>
              <a:gd name="connsiteY10" fmla="*/ 669299 h 1811599"/>
              <a:gd name="connsiteX11" fmla="*/ 1866010 w 2889213"/>
              <a:gd name="connsiteY11" fmla="*/ 762998 h 1811599"/>
              <a:gd name="connsiteX12" fmla="*/ 2733769 w 2889213"/>
              <a:gd name="connsiteY12" fmla="*/ 1271909 h 1811599"/>
              <a:gd name="connsiteX13" fmla="*/ 2694623 w 2889213"/>
              <a:gd name="connsiteY13" fmla="*/ 1524483 h 1811599"/>
              <a:gd name="connsiteX14" fmla="*/ 2385869 w 2889213"/>
              <a:gd name="connsiteY14" fmla="*/ 1470403 h 1811599"/>
              <a:gd name="connsiteX15" fmla="*/ 2214278 w 2889213"/>
              <a:gd name="connsiteY15" fmla="*/ 1811553 h 1811599"/>
              <a:gd name="connsiteX16" fmla="*/ 2074819 w 2889213"/>
              <a:gd name="connsiteY16" fmla="*/ 1450562 h 1811599"/>
              <a:gd name="connsiteX17" fmla="*/ 1739085 w 2889213"/>
              <a:gd name="connsiteY17" fmla="*/ 1756177 h 1811599"/>
              <a:gd name="connsiteX18" fmla="*/ 1648664 w 2889213"/>
              <a:gd name="connsiteY18" fmla="*/ 1466917 h 1811599"/>
              <a:gd name="connsiteX19" fmla="*/ 1376671 w 2889213"/>
              <a:gd name="connsiteY19" fmla="*/ 1585086 h 1811599"/>
              <a:gd name="connsiteX20" fmla="*/ 1415819 w 2889213"/>
              <a:gd name="connsiteY20" fmla="*/ 1219713 h 1811599"/>
              <a:gd name="connsiteX21" fmla="*/ 665501 w 2889213"/>
              <a:gd name="connsiteY21" fmla="*/ 1160992 h 1811599"/>
              <a:gd name="connsiteX22" fmla="*/ 0 w 2889213"/>
              <a:gd name="connsiteY22" fmla="*/ 1010928 h 1811599"/>
              <a:gd name="connsiteX23" fmla="*/ 13050 w 2889213"/>
              <a:gd name="connsiteY23" fmla="*/ 169268 h 1811599"/>
              <a:gd name="connsiteX24" fmla="*/ 1348782 w 2889213"/>
              <a:gd name="connsiteY24" fmla="*/ 0 h 1811599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9213" h="1811553">
                <a:moveTo>
                  <a:pt x="2150164" y="113773"/>
                </a:moveTo>
                <a:lnTo>
                  <a:pt x="2655476" y="469395"/>
                </a:lnTo>
                <a:cubicBezTo>
                  <a:pt x="2724937" y="612627"/>
                  <a:pt x="2790110" y="774578"/>
                  <a:pt x="2828170" y="895281"/>
                </a:cubicBezTo>
                <a:cubicBezTo>
                  <a:pt x="2845006" y="1009922"/>
                  <a:pt x="2872906" y="1094971"/>
                  <a:pt x="2883834" y="1193615"/>
                </a:cubicBezTo>
                <a:cubicBezTo>
                  <a:pt x="2898597" y="1276508"/>
                  <a:pt x="2882583" y="1383685"/>
                  <a:pt x="2840612" y="1449135"/>
                </a:cubicBezTo>
                <a:cubicBezTo>
                  <a:pt x="2801112" y="1388173"/>
                  <a:pt x="2764708" y="1276910"/>
                  <a:pt x="2632493" y="1060062"/>
                </a:cubicBezTo>
                <a:cubicBezTo>
                  <a:pt x="2521003" y="837054"/>
                  <a:pt x="2268591" y="370791"/>
                  <a:pt x="2150164" y="113773"/>
                </a:cubicBezTo>
                <a:close/>
                <a:moveTo>
                  <a:pt x="1348782" y="0"/>
                </a:moveTo>
                <a:cubicBezTo>
                  <a:pt x="1445338" y="154432"/>
                  <a:pt x="1639668" y="165874"/>
                  <a:pt x="1714668" y="204372"/>
                </a:cubicBezTo>
                <a:cubicBezTo>
                  <a:pt x="1723722" y="285320"/>
                  <a:pt x="1831199" y="402612"/>
                  <a:pt x="1866896" y="462766"/>
                </a:cubicBezTo>
                <a:cubicBezTo>
                  <a:pt x="1913125" y="544588"/>
                  <a:pt x="1935949" y="596454"/>
                  <a:pt x="1973469" y="669299"/>
                </a:cubicBezTo>
                <a:cubicBezTo>
                  <a:pt x="1909251" y="682689"/>
                  <a:pt x="1863715" y="712895"/>
                  <a:pt x="1866010" y="762998"/>
                </a:cubicBezTo>
                <a:cubicBezTo>
                  <a:pt x="1884495" y="971782"/>
                  <a:pt x="2517373" y="1008755"/>
                  <a:pt x="2733769" y="1271909"/>
                </a:cubicBezTo>
                <a:cubicBezTo>
                  <a:pt x="2839248" y="1365427"/>
                  <a:pt x="2779441" y="1512521"/>
                  <a:pt x="2694623" y="1524483"/>
                </a:cubicBezTo>
                <a:cubicBezTo>
                  <a:pt x="2575007" y="1522308"/>
                  <a:pt x="2538107" y="1485627"/>
                  <a:pt x="2385869" y="1470403"/>
                </a:cubicBezTo>
                <a:cubicBezTo>
                  <a:pt x="2333676" y="1639614"/>
                  <a:pt x="2280982" y="1755416"/>
                  <a:pt x="2214278" y="1811553"/>
                </a:cubicBezTo>
                <a:cubicBezTo>
                  <a:pt x="2147576" y="1804531"/>
                  <a:pt x="2033271" y="1685187"/>
                  <a:pt x="2074819" y="1450562"/>
                </a:cubicBezTo>
                <a:cubicBezTo>
                  <a:pt x="1992109" y="1541380"/>
                  <a:pt x="1856720" y="1716561"/>
                  <a:pt x="1739085" y="1756177"/>
                </a:cubicBezTo>
                <a:cubicBezTo>
                  <a:pt x="1647742" y="1688758"/>
                  <a:pt x="1625791" y="1561162"/>
                  <a:pt x="1648664" y="1466917"/>
                </a:cubicBezTo>
                <a:cubicBezTo>
                  <a:pt x="1575908" y="1517602"/>
                  <a:pt x="1475987" y="1575732"/>
                  <a:pt x="1376671" y="1585086"/>
                </a:cubicBezTo>
                <a:cubicBezTo>
                  <a:pt x="1265755" y="1421973"/>
                  <a:pt x="1344050" y="1304532"/>
                  <a:pt x="1415819" y="1219713"/>
                </a:cubicBezTo>
                <a:cubicBezTo>
                  <a:pt x="1106992" y="1284958"/>
                  <a:pt x="922130" y="1226237"/>
                  <a:pt x="665501" y="1160992"/>
                </a:cubicBezTo>
                <a:cubicBezTo>
                  <a:pt x="467591" y="1128369"/>
                  <a:pt x="282729" y="1004403"/>
                  <a:pt x="0" y="1010928"/>
                </a:cubicBezTo>
                <a:lnTo>
                  <a:pt x="13050" y="169268"/>
                </a:lnTo>
                <a:cubicBezTo>
                  <a:pt x="722590" y="234513"/>
                  <a:pt x="1132701" y="28762"/>
                  <a:pt x="134878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  <a:lumOff val="50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TextBox 4"/>
          <p:cNvSpPr txBox="1"/>
          <p:nvPr/>
        </p:nvSpPr>
        <p:spPr>
          <a:xfrm>
            <a:off x="1475656" y="771550"/>
            <a:ext cx="6192688" cy="56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유저들이 가고자 하는 </a:t>
            </a:r>
            <a:r>
              <a:rPr lang="ko-KR" altLang="en-US" sz="1300" b="1">
                <a:solidFill>
                  <a:schemeClr val="accent1"/>
                </a:solidFill>
                <a:cs typeface="Arial"/>
              </a:rPr>
              <a:t>목적지의 혼잡도</a:t>
            </a:r>
            <a:r>
              <a:rPr lang="en-US" altLang="ko-KR" sz="1300" b="1">
                <a:solidFill>
                  <a:schemeClr val="accent1"/>
                </a:solidFill>
                <a:cs typeface="Arial"/>
              </a:rPr>
              <a:t>,</a:t>
            </a:r>
            <a:r>
              <a:rPr lang="ko-KR" altLang="en-US" sz="1300" b="1">
                <a:solidFill>
                  <a:schemeClr val="accent1"/>
                </a:solidFill>
                <a:cs typeface="Arial"/>
              </a:rPr>
              <a:t> 대략적인 인원현황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등</a:t>
            </a:r>
          </a:p>
          <a:p>
            <a:pPr algn="ctr">
              <a:defRPr/>
            </a:pPr>
            <a:endParaRPr lang="ko-KR" altLang="en-US" sz="5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algn="ctr">
              <a:defRPr/>
            </a:pP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실시간으로 파악하여 </a:t>
            </a:r>
            <a:r>
              <a:rPr lang="ko-KR" altLang="en-US" sz="1300" b="1" u="sng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긴 웨이팅을 방지</a:t>
            </a:r>
            <a:r>
              <a:rPr lang="ko-KR" altLang="en-US" sz="13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하는 핫플 정보제공 사이트 구축</a:t>
            </a:r>
          </a:p>
        </p:txBody>
      </p:sp>
      <p:sp>
        <p:nvSpPr>
          <p:cNvPr id="41" name="TextBox 9"/>
          <p:cNvSpPr txBox="1"/>
          <p:nvPr/>
        </p:nvSpPr>
        <p:spPr>
          <a:xfrm>
            <a:off x="5374804" y="2214666"/>
            <a:ext cx="3096344" cy="793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1.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 실시간 대기시간 정보 확인가능</a:t>
            </a:r>
          </a:p>
          <a:p>
            <a:pPr lvl="0">
              <a:defRPr/>
            </a:pPr>
            <a:endParaRPr lang="ko-KR" altLang="en-US" sz="500">
              <a:solidFill>
                <a:schemeClr val="bg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2.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 유저끼리 웨이팅 소통</a:t>
            </a:r>
            <a:r>
              <a:rPr lang="en-US" altLang="ko-KR" sz="1200">
                <a:solidFill>
                  <a:schemeClr val="bg1"/>
                </a:solidFill>
                <a:cs typeface="Arial"/>
              </a:rPr>
              <a:t>(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피드백</a:t>
            </a:r>
            <a:r>
              <a:rPr lang="en-US" altLang="ko-KR" sz="1200">
                <a:solidFill>
                  <a:schemeClr val="bg1"/>
                </a:solidFill>
                <a:cs typeface="Arial"/>
              </a:rPr>
              <a:t>)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 가능</a:t>
            </a:r>
          </a:p>
          <a:p>
            <a:pPr lvl="0">
              <a:defRPr/>
            </a:pPr>
            <a:endParaRPr lang="ko-KR" altLang="en-US" sz="500">
              <a:solidFill>
                <a:schemeClr val="bg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200">
                <a:solidFill>
                  <a:schemeClr val="bg1"/>
                </a:solidFill>
                <a:cs typeface="Arial"/>
              </a:rPr>
              <a:t>3.</a:t>
            </a:r>
            <a:r>
              <a:rPr lang="ko-KR" altLang="en-US" sz="1200">
                <a:solidFill>
                  <a:schemeClr val="bg1"/>
                </a:solidFill>
                <a:cs typeface="Arial"/>
              </a:rPr>
              <a:t> 소셜미디어를 통한 지역 커뮤니티 활성화 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614722"/>
            <a:ext cx="9144000" cy="45287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3728" y="3003798"/>
            <a:ext cx="4896544" cy="576064"/>
          </a:xfrm>
        </p:spPr>
        <p:txBody>
          <a:bodyPr/>
          <a:lstStyle/>
          <a:p>
            <a:pPr lvl="0">
              <a:defRPr/>
            </a:pPr>
            <a:r>
              <a:rPr lang="ko-KR" altLang="en-US" sz="3800" b="1"/>
              <a:t>개발환경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개발도구 및 기술스택</a:t>
            </a:r>
            <a:r>
              <a:rPr lang="en-US" altLang="ko-KR"/>
              <a:t>,</a:t>
            </a:r>
            <a:r>
              <a:rPr lang="ko-KR" altLang="en-US"/>
              <a:t> 팀구성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4499992" y="1572927"/>
            <a:ext cx="3465217" cy="2582999"/>
          </a:xfrm>
          <a:prstGeom prst="rect">
            <a:avLst/>
          </a:prstGeom>
          <a:solidFill>
            <a:schemeClr val="dk1"/>
          </a:solidFill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b="1"/>
              <a:t>개발환경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71550"/>
            <a:ext cx="9144000" cy="288032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개발도구 및 기술스택</a:t>
            </a:r>
            <a:r>
              <a:rPr lang="en-US" altLang="ko-KR"/>
              <a:t>, </a:t>
            </a:r>
            <a:r>
              <a:rPr lang="ko-KR" altLang="en-US"/>
              <a:t>팀구성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544" y="1125069"/>
            <a:ext cx="35058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200" b="1" dirty="0" err="1">
                <a:solidFill>
                  <a:schemeClr val="accent1"/>
                </a:solidFill>
                <a:cs typeface="Arial"/>
              </a:rPr>
              <a:t>Front</a:t>
            </a:r>
            <a:r>
              <a:rPr lang="en-US" altLang="ko-KR" sz="1200" b="1" dirty="0">
                <a:solidFill>
                  <a:schemeClr val="accent1"/>
                </a:solidFill>
                <a:cs typeface="Arial"/>
              </a:rPr>
              <a:t>_</a:t>
            </a:r>
            <a:r>
              <a:rPr lang="ko-KR" altLang="en-US" sz="1200" b="1" dirty="0" err="1">
                <a:solidFill>
                  <a:schemeClr val="accent1"/>
                </a:solidFill>
                <a:cs typeface="Arial"/>
              </a:rPr>
              <a:t>end</a:t>
            </a:r>
            <a:endParaRPr lang="ko-KR" altLang="en-US" sz="1200" b="1" dirty="0">
              <a:solidFill>
                <a:schemeClr val="accent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HTML, CSS,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JavaScript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</a:p>
          <a:p>
            <a:pPr lvl="0">
              <a:defRPr/>
            </a:pPr>
            <a:r>
              <a:rPr lang="ko-KR" altLang="en-US" sz="1200" b="1" dirty="0" err="1">
                <a:solidFill>
                  <a:schemeClr val="accent1"/>
                </a:solidFill>
                <a:cs typeface="Arial"/>
              </a:rPr>
              <a:t>Back</a:t>
            </a:r>
            <a:r>
              <a:rPr lang="en-US" altLang="ko-KR" sz="1200" b="1" dirty="0">
                <a:solidFill>
                  <a:schemeClr val="accent1"/>
                </a:solidFill>
                <a:cs typeface="Arial"/>
              </a:rPr>
              <a:t>_</a:t>
            </a:r>
            <a:r>
              <a:rPr lang="ko-KR" altLang="en-US" sz="1200" b="1" dirty="0" err="1">
                <a:solidFill>
                  <a:schemeClr val="accent1"/>
                </a:solidFill>
                <a:cs typeface="Arial"/>
              </a:rPr>
              <a:t>end</a:t>
            </a:r>
            <a:endParaRPr lang="ko-KR" altLang="en-US" sz="1200" b="1" dirty="0">
              <a:solidFill>
                <a:schemeClr val="accent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Python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,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Django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>
              <a:defRPr/>
            </a:pPr>
            <a:r>
              <a:rPr lang="ko-KR" altLang="en-US" sz="1200" b="1" dirty="0" err="1">
                <a:solidFill>
                  <a:schemeClr val="accent1"/>
                </a:solidFill>
                <a:cs typeface="Arial"/>
              </a:rPr>
              <a:t>Database</a:t>
            </a:r>
            <a:endParaRPr lang="ko-KR" altLang="en-US" sz="1200" b="1" dirty="0">
              <a:solidFill>
                <a:schemeClr val="accent1"/>
              </a:solidFill>
              <a:cs typeface="Arial"/>
            </a:endParaRPr>
          </a:p>
          <a:p>
            <a:pPr lvl="0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Oracle 또는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SQLite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(간단한 데이터 구조)</a:t>
            </a:r>
          </a:p>
          <a:p>
            <a:pPr lvl="0">
              <a:defRPr/>
            </a:pPr>
            <a:r>
              <a:rPr lang="ko-KR" altLang="en-US" sz="1200" b="1" dirty="0">
                <a:solidFill>
                  <a:schemeClr val="accent1"/>
                </a:solidFill>
                <a:cs typeface="Arial"/>
              </a:rPr>
              <a:t>API</a:t>
            </a:r>
          </a:p>
          <a:p>
            <a:pPr lvl="0">
              <a:defRPr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-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TMAP.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API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,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Kakao.API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공공데이터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1560" y="3465106"/>
            <a:ext cx="2736304" cy="895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200" b="1">
              <a:solidFill>
                <a:schemeClr val="accent1"/>
              </a:solidFill>
              <a:cs typeface="Arial"/>
            </a:endParaRPr>
          </a:p>
          <a:p>
            <a:pPr lvl="0">
              <a:defRPr/>
            </a:pPr>
            <a:r>
              <a:rPr lang="ko-KR" altLang="en-US" sz="1200" b="1">
                <a:solidFill>
                  <a:schemeClr val="accent1"/>
                </a:solidFill>
                <a:cs typeface="Arial"/>
              </a:rPr>
              <a:t>기간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: 3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주</a:t>
            </a:r>
          </a:p>
          <a:p>
            <a:pPr lvl="0">
              <a:defRPr/>
            </a:pPr>
            <a:endParaRPr lang="ko-KR" altLang="en-US" sz="5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  <a:p>
            <a:pPr lvl="0">
              <a:defRPr/>
            </a:pPr>
            <a:r>
              <a:rPr lang="ko-KR" altLang="en-US" sz="1200" b="1">
                <a:solidFill>
                  <a:schemeClr val="accent1"/>
                </a:solidFill>
                <a:cs typeface="Arial"/>
              </a:rPr>
              <a:t>팀구성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: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프로그래밍 미숙련자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(4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명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)</a:t>
            </a:r>
          </a:p>
          <a:p>
            <a:pPr lvl="0">
              <a:defRPr/>
            </a:pP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cs typeface="Arial"/>
            </a:endParaRPr>
          </a:p>
        </p:txBody>
      </p:sp>
      <p:sp>
        <p:nvSpPr>
          <p:cNvPr id="13" name="Oval 4"/>
          <p:cNvSpPr/>
          <p:nvPr/>
        </p:nvSpPr>
        <p:spPr>
          <a:xfrm>
            <a:off x="7020272" y="339502"/>
            <a:ext cx="1224136" cy="1224136"/>
          </a:xfrm>
          <a:prstGeom prst="ellipse">
            <a:avLst/>
          </a:prstGeom>
          <a:blipFill rotWithShape="1">
            <a:blip r:embed="rId4">
              <a:alphaModFix/>
              <a:lum/>
            </a:blip>
            <a:srcRect/>
            <a:stretch>
              <a:fillRect/>
            </a:stretch>
          </a:blip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Oval 4"/>
          <p:cNvSpPr/>
          <p:nvPr/>
        </p:nvSpPr>
        <p:spPr>
          <a:xfrm>
            <a:off x="3707887" y="1959682"/>
            <a:ext cx="1224153" cy="1224136"/>
          </a:xfrm>
          <a:prstGeom prst="ellipse">
            <a:avLst/>
          </a:prstGeom>
          <a:blipFill rotWithShape="1">
            <a:blip r:embed="rId5">
              <a:alphaModFix/>
              <a:lum/>
            </a:blip>
            <a:srcRect/>
            <a:stretch>
              <a:fillRect/>
            </a:stretch>
          </a:blip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60940" y="3764954"/>
            <a:ext cx="1183060" cy="118306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740352" y="2659701"/>
            <a:ext cx="1072774" cy="4881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287094" y="877069"/>
            <a:ext cx="2381250" cy="11906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932040" y="4320480"/>
            <a:ext cx="1475308" cy="69954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779847" y="915565"/>
            <a:ext cx="1584305" cy="86409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843808" y="3980978"/>
            <a:ext cx="1847189" cy="103904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663551" y="3291830"/>
            <a:ext cx="756320" cy="576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3728" y="3003798"/>
            <a:ext cx="4896544" cy="576064"/>
          </a:xfrm>
        </p:spPr>
        <p:txBody>
          <a:bodyPr/>
          <a:lstStyle/>
          <a:p>
            <a:pPr lvl="0">
              <a:defRPr/>
            </a:pPr>
            <a:r>
              <a:rPr lang="ko-KR" altLang="en-US" sz="3800" b="1"/>
              <a:t>주요일정 및 기능분담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프로젝트 소개</a:t>
            </a:r>
            <a:r>
              <a:rPr lang="en-US" altLang="ko-KR"/>
              <a:t>,</a:t>
            </a:r>
            <a:r>
              <a:rPr lang="ko-KR" altLang="en-US"/>
              <a:t> 역할분담 </a:t>
            </a:r>
            <a:r>
              <a:rPr lang="en-US" altLang="ko-KR"/>
              <a:t>,</a:t>
            </a:r>
            <a:r>
              <a:rPr lang="ko-KR" altLang="en-US"/>
              <a:t> 추후 개발일정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Microsoft</ep:Company>
  <ep:Words>2464</ep:Words>
  <ep:PresentationFormat>화면 슬라이드 쇼(16:9)</ep:PresentationFormat>
  <ep:Paragraphs>627</ep:Paragraphs>
  <ep:Slides>57</ep:Slides>
  <ep:Notes>18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57</vt:i4>
      </vt:variant>
    </vt:vector>
  </ep:HeadingPairs>
  <ep:TitlesOfParts>
    <vt:vector size="60" baseType="lpstr">
      <vt:lpstr>Cover and End Slide Master</vt:lpstr>
      <vt:lpstr>Contents Slide Master</vt:lpstr>
      <vt:lpstr>Section Break Slide Master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2016-12-05T23:26:54.000</dcterms:created>
  <dc:creator>googleslidesppt.com;allppt.com</dc:creator>
  <cp:lastModifiedBy>kosmo</cp:lastModifiedBy>
  <dcterms:modified xsi:type="dcterms:W3CDTF">2025-01-13T03:07:05.506</dcterms:modified>
  <cp:revision>487</cp:revision>
  <dc:title>PowerPoint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